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10"/>
  </p:notesMasterIdLst>
  <p:handoutMasterIdLst>
    <p:handoutMasterId r:id="rId111"/>
  </p:handoutMasterIdLst>
  <p:sldIdLst>
    <p:sldId id="445" r:id="rId2"/>
    <p:sldId id="395" r:id="rId3"/>
    <p:sldId id="598" r:id="rId4"/>
    <p:sldId id="597" r:id="rId5"/>
    <p:sldId id="525" r:id="rId6"/>
    <p:sldId id="602" r:id="rId7"/>
    <p:sldId id="526" r:id="rId8"/>
    <p:sldId id="599" r:id="rId9"/>
    <p:sldId id="527" r:id="rId10"/>
    <p:sldId id="528" r:id="rId11"/>
    <p:sldId id="609" r:id="rId12"/>
    <p:sldId id="600" r:id="rId13"/>
    <p:sldId id="601" r:id="rId14"/>
    <p:sldId id="529" r:id="rId15"/>
    <p:sldId id="610" r:id="rId16"/>
    <p:sldId id="611" r:id="rId17"/>
    <p:sldId id="605" r:id="rId18"/>
    <p:sldId id="591" r:id="rId19"/>
    <p:sldId id="614" r:id="rId20"/>
    <p:sldId id="615" r:id="rId21"/>
    <p:sldId id="530" r:id="rId22"/>
    <p:sldId id="531" r:id="rId23"/>
    <p:sldId id="616" r:id="rId24"/>
    <p:sldId id="617" r:id="rId25"/>
    <p:sldId id="619" r:id="rId26"/>
    <p:sldId id="618" r:id="rId27"/>
    <p:sldId id="606" r:id="rId28"/>
    <p:sldId id="532" r:id="rId29"/>
    <p:sldId id="533" r:id="rId30"/>
    <p:sldId id="534" r:id="rId31"/>
    <p:sldId id="607" r:id="rId32"/>
    <p:sldId id="535" r:id="rId33"/>
    <p:sldId id="536" r:id="rId34"/>
    <p:sldId id="608" r:id="rId35"/>
    <p:sldId id="537" r:id="rId36"/>
    <p:sldId id="592" r:id="rId37"/>
    <p:sldId id="538" r:id="rId38"/>
    <p:sldId id="539" r:id="rId39"/>
    <p:sldId id="621" r:id="rId40"/>
    <p:sldId id="622" r:id="rId41"/>
    <p:sldId id="623" r:id="rId42"/>
    <p:sldId id="624" r:id="rId43"/>
    <p:sldId id="625" r:id="rId44"/>
    <p:sldId id="626" r:id="rId45"/>
    <p:sldId id="627" r:id="rId46"/>
    <p:sldId id="628" r:id="rId47"/>
    <p:sldId id="629" r:id="rId48"/>
    <p:sldId id="630" r:id="rId49"/>
    <p:sldId id="631" r:id="rId50"/>
    <p:sldId id="632" r:id="rId51"/>
    <p:sldId id="633" r:id="rId52"/>
    <p:sldId id="634" r:id="rId53"/>
    <p:sldId id="635" r:id="rId54"/>
    <p:sldId id="636" r:id="rId55"/>
    <p:sldId id="637" r:id="rId56"/>
    <p:sldId id="638" r:id="rId57"/>
    <p:sldId id="639" r:id="rId58"/>
    <p:sldId id="640" r:id="rId59"/>
    <p:sldId id="641" r:id="rId60"/>
    <p:sldId id="642" r:id="rId61"/>
    <p:sldId id="643" r:id="rId62"/>
    <p:sldId id="644" r:id="rId63"/>
    <p:sldId id="645" r:id="rId64"/>
    <p:sldId id="646" r:id="rId65"/>
    <p:sldId id="647" r:id="rId66"/>
    <p:sldId id="648" r:id="rId67"/>
    <p:sldId id="649" r:id="rId68"/>
    <p:sldId id="650" r:id="rId69"/>
    <p:sldId id="651" r:id="rId70"/>
    <p:sldId id="652" r:id="rId71"/>
    <p:sldId id="653" r:id="rId72"/>
    <p:sldId id="654" r:id="rId73"/>
    <p:sldId id="655" r:id="rId74"/>
    <p:sldId id="656" r:id="rId75"/>
    <p:sldId id="657" r:id="rId76"/>
    <p:sldId id="658" r:id="rId77"/>
    <p:sldId id="659" r:id="rId78"/>
    <p:sldId id="660" r:id="rId79"/>
    <p:sldId id="661" r:id="rId80"/>
    <p:sldId id="662" r:id="rId81"/>
    <p:sldId id="663" r:id="rId82"/>
    <p:sldId id="664" r:id="rId83"/>
    <p:sldId id="665" r:id="rId84"/>
    <p:sldId id="666" r:id="rId85"/>
    <p:sldId id="667" r:id="rId86"/>
    <p:sldId id="668" r:id="rId87"/>
    <p:sldId id="669" r:id="rId88"/>
    <p:sldId id="670" r:id="rId89"/>
    <p:sldId id="671" r:id="rId90"/>
    <p:sldId id="672" r:id="rId91"/>
    <p:sldId id="673" r:id="rId92"/>
    <p:sldId id="674" r:id="rId93"/>
    <p:sldId id="675" r:id="rId94"/>
    <p:sldId id="676" r:id="rId95"/>
    <p:sldId id="677" r:id="rId96"/>
    <p:sldId id="678" r:id="rId97"/>
    <p:sldId id="679" r:id="rId98"/>
    <p:sldId id="680" r:id="rId99"/>
    <p:sldId id="681" r:id="rId100"/>
    <p:sldId id="682" r:id="rId101"/>
    <p:sldId id="683" r:id="rId102"/>
    <p:sldId id="684" r:id="rId103"/>
    <p:sldId id="685" r:id="rId104"/>
    <p:sldId id="686" r:id="rId105"/>
    <p:sldId id="687" r:id="rId106"/>
    <p:sldId id="688" r:id="rId107"/>
    <p:sldId id="689" r:id="rId108"/>
    <p:sldId id="690" r:id="rId109"/>
  </p:sldIdLst>
  <p:sldSz cx="9144000" cy="6858000" type="screen4x3"/>
  <p:notesSz cx="9928225" cy="679767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2BD8"/>
    <a:srgbClr val="FF38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620"/>
    <p:restoredTop sz="92233" autoAdjust="0"/>
  </p:normalViewPr>
  <p:slideViewPr>
    <p:cSldViewPr snapToGrid="0">
      <p:cViewPr varScale="1">
        <p:scale>
          <a:sx n="61" d="100"/>
          <a:sy n="61" d="100"/>
        </p:scale>
        <p:origin x="1770" y="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86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2662" cy="3405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23411" y="0"/>
            <a:ext cx="4302662" cy="3405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B7CA9-F4A0-45AA-ADCA-E7075260AF79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2" y="6457119"/>
            <a:ext cx="4302662" cy="3405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23411" y="6457119"/>
            <a:ext cx="4302662" cy="3405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2F5A55-D1DB-4F69-B6BA-595FAA8FEC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6680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2662" cy="339434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3411" y="0"/>
            <a:ext cx="4302662" cy="339434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 smtClean="0"/>
            </a:lvl1pPr>
          </a:lstStyle>
          <a:p>
            <a:pPr>
              <a:defRPr/>
            </a:pPr>
            <a:fld id="{1755C696-DE56-49EA-9FF2-D3BF964A8AC7}" type="datetimeFigureOut">
              <a:rPr lang="en-US" altLang="zh-CN"/>
              <a:pPr>
                <a:defRPr/>
              </a:pPr>
              <a:t>1/8/2019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5488" y="511175"/>
            <a:ext cx="3397250" cy="25479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3256" y="3229121"/>
            <a:ext cx="7941719" cy="3058279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6457118"/>
            <a:ext cx="4302662" cy="339434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3411" y="6457118"/>
            <a:ext cx="4302662" cy="339434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 smtClean="0"/>
            </a:lvl1pPr>
          </a:lstStyle>
          <a:p>
            <a:pPr>
              <a:defRPr/>
            </a:pPr>
            <a:fld id="{E5489002-8BC4-488F-A4D2-9D427C2C9C6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795055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7733055-9DB2-4AEE-A06C-BE7599A8C125}" type="slidenum">
              <a:rPr lang="en-US" altLang="zh-CN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88367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reservation: a station needs to make a reservation before sending data. Time is divided into intervals. In each interval, a reservation frame precedes the data frames sent in that interval.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489002-8BC4-488F-A4D2-9D427C2C9C63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7400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Token ring:  the stations in a network are organized in a logical ring. For each station, there is a predecessor and a successor. The predecessor is the station which is logically before the station in the ring; the successor is the station which is after the station in the ring. 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489002-8BC4-488F-A4D2-9D427C2C9C63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6647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zh-CN" smtClean="0"/>
              <a:t>This protocol solves the issue of expensive collisions too, since the RTS/CTS are short packets – if there is a collision it will be brief, not as long as a data frame.</a:t>
            </a: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8E2F0CC-67D7-4D61-994D-22A1999375A1}" type="slidenum">
              <a:rPr lang="en-US" altLang="zh-CN"/>
              <a:pPr/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91880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7733055-9DB2-4AEE-A06C-BE7599A8C125}" type="slidenum">
              <a:rPr lang="en-US" altLang="zh-CN"/>
              <a:pPr/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73594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489002-8BC4-488F-A4D2-9D427C2C9C63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880308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489002-8BC4-488F-A4D2-9D427C2C9C63}" type="slidenum">
              <a:rPr lang="en-US" altLang="zh-CN" smtClean="0"/>
              <a:pPr>
                <a:defRPr/>
              </a:pPr>
              <a:t>61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4799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7733055-9DB2-4AEE-A06C-BE7599A8C125}" type="slidenum">
              <a:rPr lang="en-US" altLang="zh-CN"/>
              <a:pPr/>
              <a:t>65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8363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7733055-9DB2-4AEE-A06C-BE7599A8C125}" type="slidenum">
              <a:rPr lang="en-US" altLang="zh-CN"/>
              <a:pPr/>
              <a:t>78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804041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7733055-9DB2-4AEE-A06C-BE7599A8C125}" type="slidenum">
              <a:rPr lang="en-US" altLang="zh-CN"/>
              <a:pPr/>
              <a:t>95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7619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smtClean="0"/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5185483-5F80-464F-9C85-91AF5B22CF17}" type="slidenum">
              <a:rPr lang="en-US" altLang="zh-CN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39447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489002-8BC4-488F-A4D2-9D427C2C9C63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1503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random-access or contention no station is superior to another station and</a:t>
            </a:r>
          </a:p>
          <a:p>
            <a:r>
              <a:rPr lang="en-US" altLang="zh-CN" dirty="0" smtClean="0"/>
              <a:t>none is assigned control over another. </a:t>
            </a:r>
          </a:p>
          <a:p>
            <a:r>
              <a:rPr lang="en-US" altLang="zh-CN" dirty="0" smtClean="0"/>
              <a:t>At each instance, a station that has data to send uses a procedure defined by the protocol to make a decision on whether or not to send. This decision depends on the state of the medium (idle or busy). 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489002-8BC4-488F-A4D2-9D427C2C9C63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2266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7733055-9DB2-4AEE-A06C-BE7599A8C125}" type="slidenum">
              <a:rPr lang="en-US" altLang="zh-CN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9875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smtClean="0">
                <a:ea typeface="+mn-ea"/>
              </a:rPr>
              <a:t>ALOHA(Additive Link On-Line Hawaii system)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489002-8BC4-488F-A4D2-9D427C2C9C63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6475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ALOHA, the earliest random access method, was developed at the University of Hawaii in early 1970. </a:t>
            </a:r>
          </a:p>
          <a:p>
            <a:r>
              <a:rPr lang="en-US" altLang="zh-CN" smtClean="0"/>
              <a:t>It was designed for a radio (wireless) LAN, but it can be used on any shared medium. </a:t>
            </a:r>
          </a:p>
          <a:p>
            <a:r>
              <a:rPr lang="en-US" altLang="zh-CN" smtClean="0"/>
              <a:t>It is obvious that there are potential collisions in this arrangement. The medium is shared between the stations. When a station sends data, another station may attempt to do so at the same time. The data from the two stations collide and become garbled.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489002-8BC4-488F-A4D2-9D427C2C9C63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260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489002-8BC4-488F-A4D2-9D427C2C9C63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92319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zh-CN" smtClean="0"/>
              <a:t>802.11 uses a refinement of p-persistent CSMA</a:t>
            </a: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D0C37A8-F917-4F5C-9633-EFB0BB6DEAFB}" type="slidenum">
              <a:rPr lang="en-US" altLang="zh-CN"/>
              <a:pPr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3873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867275"/>
          </a:xfrm>
        </p:spPr>
        <p:txBody>
          <a:bodyPr/>
          <a:lstStyle>
            <a:lvl1pPr>
              <a:buClr>
                <a:srgbClr val="0000FF"/>
              </a:buClr>
              <a:buFont typeface="Arial" pitchFamily="34" charset="0"/>
              <a:buNone/>
              <a:defRPr/>
            </a:lvl1pPr>
            <a:lvl2pPr>
              <a:buClr>
                <a:srgbClr val="0000FF"/>
              </a:buClr>
              <a:defRPr/>
            </a:lvl2pPr>
            <a:lvl3pPr>
              <a:buClr>
                <a:srgbClr val="0000FF"/>
              </a:buClr>
              <a:defRPr/>
            </a:lvl3pPr>
            <a:lvl4pPr>
              <a:buClr>
                <a:srgbClr val="0000FF"/>
              </a:buClr>
              <a:defRPr/>
            </a:lvl4pPr>
            <a:lvl5pPr>
              <a:buClr>
                <a:srgbClr val="0000FF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ea typeface="+mn-ea"/>
              </a:defRPr>
            </a:lvl1pPr>
          </a:lstStyle>
          <a:p>
            <a:pPr>
              <a:defRPr/>
            </a:pPr>
            <a:r>
              <a:rPr lang="en-US" smtClean="0"/>
              <a:t>Computer Networks, Chapter 4 Medium Access Control Sublayer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494C1C4-E131-4120-A97C-187A35DB2A9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7716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114800" cy="4867275"/>
          </a:xfrm>
        </p:spPr>
        <p:txBody>
          <a:bodyPr/>
          <a:lstStyle>
            <a:lvl1pPr>
              <a:buClr>
                <a:srgbClr val="0000FF"/>
              </a:buClr>
              <a:buFont typeface="Arial" pitchFamily="34" charset="0"/>
              <a:buNone/>
              <a:defRPr/>
            </a:lvl1pPr>
            <a:lvl2pPr>
              <a:buClr>
                <a:srgbClr val="0000FF"/>
              </a:buClr>
              <a:defRPr/>
            </a:lvl2pPr>
            <a:lvl3pPr>
              <a:buClr>
                <a:srgbClr val="0000FF"/>
              </a:buClr>
              <a:defRPr/>
            </a:lvl3pPr>
            <a:lvl4pPr>
              <a:buClr>
                <a:srgbClr val="0000FF"/>
              </a:buClr>
              <a:defRPr/>
            </a:lvl4pPr>
            <a:lvl5pPr>
              <a:buClr>
                <a:srgbClr val="0000FF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Computer Networks, Chapter 4 Medium Access Control Sublayer</a:t>
            </a:r>
            <a:endParaRPr lang="en-US" altLang="zh-CN" i="0"/>
          </a:p>
        </p:txBody>
      </p:sp>
    </p:spTree>
    <p:extLst>
      <p:ext uri="{BB962C8B-B14F-4D97-AF65-F5344CB8AC3E}">
        <p14:creationId xmlns:p14="http://schemas.microsoft.com/office/powerpoint/2010/main" val="3065652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1123950"/>
          </a:xfrm>
        </p:spPr>
        <p:txBody>
          <a:bodyPr/>
          <a:lstStyle>
            <a:lvl1pPr>
              <a:buClr>
                <a:srgbClr val="0000FF"/>
              </a:buClr>
              <a:buFont typeface="Arial" pitchFamily="34" charset="0"/>
              <a:buNone/>
              <a:defRPr/>
            </a:lvl1pPr>
            <a:lvl2pPr>
              <a:buClr>
                <a:srgbClr val="0000FF"/>
              </a:buClr>
              <a:defRPr/>
            </a:lvl2pPr>
            <a:lvl3pPr>
              <a:buClr>
                <a:srgbClr val="0000FF"/>
              </a:buClr>
              <a:defRPr/>
            </a:lvl3pPr>
            <a:lvl4pPr>
              <a:buClr>
                <a:srgbClr val="0000FF"/>
              </a:buClr>
              <a:defRPr/>
            </a:lvl4pPr>
            <a:lvl5pPr>
              <a:buClr>
                <a:srgbClr val="0000FF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457200" y="2266950"/>
            <a:ext cx="4114800" cy="3743325"/>
          </a:xfrm>
        </p:spPr>
        <p:txBody>
          <a:bodyPr/>
          <a:lstStyle>
            <a:lvl1pPr>
              <a:buClr>
                <a:srgbClr val="0000FF"/>
              </a:buClr>
              <a:buFont typeface="Arial" pitchFamily="34" charset="0"/>
              <a:buNone/>
              <a:defRPr/>
            </a:lvl1pPr>
            <a:lvl2pPr>
              <a:buClr>
                <a:srgbClr val="0000FF"/>
              </a:buClr>
              <a:defRPr/>
            </a:lvl2pPr>
            <a:lvl3pPr>
              <a:buClr>
                <a:srgbClr val="0000FF"/>
              </a:buClr>
              <a:defRPr/>
            </a:lvl3pPr>
            <a:lvl4pPr>
              <a:buClr>
                <a:srgbClr val="0000FF"/>
              </a:buClr>
              <a:defRPr/>
            </a:lvl4pPr>
            <a:lvl5pPr>
              <a:buClr>
                <a:srgbClr val="0000FF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Computer Networks, Chapter 4 Medium Access Control Sublayer</a:t>
            </a:r>
            <a:endParaRPr lang="en-US" altLang="zh-CN" i="0"/>
          </a:p>
        </p:txBody>
      </p:sp>
    </p:spTree>
    <p:extLst>
      <p:ext uri="{BB962C8B-B14F-4D97-AF65-F5344CB8AC3E}">
        <p14:creationId xmlns:p14="http://schemas.microsoft.com/office/powerpoint/2010/main" val="2929301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381124" y="1990725"/>
            <a:ext cx="7315201" cy="4019550"/>
          </a:xfrm>
        </p:spPr>
        <p:txBody>
          <a:bodyPr/>
          <a:lstStyle>
            <a:lvl1pPr>
              <a:buClr>
                <a:srgbClr val="0000FF"/>
              </a:buClr>
              <a:buFont typeface="Arial" pitchFamily="34" charset="0"/>
              <a:buNone/>
              <a:defRPr/>
            </a:lvl1pPr>
            <a:lvl2pPr>
              <a:buClr>
                <a:srgbClr val="0000FF"/>
              </a:buClr>
              <a:defRPr/>
            </a:lvl2pPr>
            <a:lvl3pPr>
              <a:buClr>
                <a:srgbClr val="0000FF"/>
              </a:buClr>
              <a:defRPr/>
            </a:lvl3pPr>
            <a:lvl4pPr>
              <a:buClr>
                <a:srgbClr val="0000FF"/>
              </a:buClr>
              <a:defRPr/>
            </a:lvl4pPr>
            <a:lvl5pPr>
              <a:buClr>
                <a:srgbClr val="0000FF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Computer Networks, Chapter 4 Medium Access Control Sublayer</a:t>
            </a:r>
            <a:endParaRPr lang="en-US" altLang="zh-CN" i="0"/>
          </a:p>
        </p:txBody>
      </p:sp>
    </p:spTree>
    <p:extLst>
      <p:ext uri="{BB962C8B-B14F-4D97-AF65-F5344CB8AC3E}">
        <p14:creationId xmlns:p14="http://schemas.microsoft.com/office/powerpoint/2010/main" val="2578113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914399" y="1610713"/>
            <a:ext cx="7790214" cy="4600081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  <a:lvl2pPr>
              <a:buClr>
                <a:srgbClr val="0000FF"/>
              </a:buClr>
              <a:defRPr/>
            </a:lvl2pPr>
            <a:lvl3pPr>
              <a:buClr>
                <a:srgbClr val="0000FF"/>
              </a:buClr>
              <a:defRPr/>
            </a:lvl3pPr>
            <a:lvl4pPr>
              <a:buClr>
                <a:srgbClr val="0000FF"/>
              </a:buClr>
              <a:defRPr/>
            </a:lvl4pPr>
            <a:lvl5pPr>
              <a:buClr>
                <a:srgbClr val="0000FF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Computer Networks, Chapter 4 Medium Access Control Sublayer</a:t>
            </a:r>
            <a:endParaRPr lang="en-US" altLang="zh-CN" i="0"/>
          </a:p>
        </p:txBody>
      </p:sp>
    </p:spTree>
    <p:extLst>
      <p:ext uri="{BB962C8B-B14F-4D97-AF65-F5344CB8AC3E}">
        <p14:creationId xmlns:p14="http://schemas.microsoft.com/office/powerpoint/2010/main" val="1621459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04800" y="6572250"/>
            <a:ext cx="8610600" cy="2762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 i="1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mtClean="0"/>
              <a:t>Computer Networks, Chapter 4 Medium Access Control Sublayer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00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81125" y="1590675"/>
            <a:ext cx="7315200" cy="459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553200"/>
            <a:ext cx="914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800" i="1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r>
              <a:rPr lang="en-US" altLang="zh-CN" smtClean="0"/>
              <a:t>Computer Networks, Chapter 4 Medium Access Control Sublayer</a:t>
            </a:r>
            <a:endParaRPr lang="en-US" altLang="zh-CN" i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2" r:id="rId2"/>
    <p:sldLayoutId id="2147483693" r:id="rId3"/>
    <p:sldLayoutId id="2147483694" r:id="rId4"/>
    <p:sldLayoutId id="2147483695" r:id="rId5"/>
    <p:sldLayoutId id="2147483698" r:id="rId6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9pPr>
    </p:titleStyle>
    <p:bodyStyle>
      <a:lvl1pPr algn="l" rtl="0" eaLnBrk="0" fontAlgn="base" hangingPunct="0">
        <a:spcBef>
          <a:spcPts val="1800"/>
        </a:spcBef>
        <a:spcAft>
          <a:spcPct val="0"/>
        </a:spcAft>
        <a:buClr>
          <a:srgbClr val="0000FF"/>
        </a:buClr>
        <a:buFont typeface="Arial" panose="020B0604020202020204" pitchFamily="34" charset="0"/>
        <a:defRPr sz="24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457200" algn="l" rtl="0" eaLnBrk="0" fontAlgn="base" hangingPunct="0">
        <a:spcBef>
          <a:spcPts val="600"/>
        </a:spcBef>
        <a:spcAft>
          <a:spcPct val="0"/>
        </a:spcAft>
        <a:buClr>
          <a:srgbClr val="0000FF"/>
        </a:buClr>
        <a:buFont typeface="Arial" panose="020B0604020202020204" pitchFamily="34" charset="0"/>
        <a:buChar char="•"/>
        <a:defRPr sz="2400">
          <a:solidFill>
            <a:schemeClr val="tx1"/>
          </a:solidFill>
          <a:latin typeface="Arial" pitchFamily="34" charset="0"/>
          <a:cs typeface="Arial" pitchFamily="34" charset="0"/>
        </a:defRPr>
      </a:lvl2pPr>
      <a:lvl3pPr marL="800100" indent="-342900" algn="l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Font typeface="Arial" panose="020B0604020202020204" pitchFamily="34" charset="0"/>
        <a:buChar char="−"/>
        <a:defRPr sz="2000">
          <a:solidFill>
            <a:schemeClr val="tx1"/>
          </a:solidFill>
          <a:latin typeface="Arial" pitchFamily="34" charset="0"/>
          <a:cs typeface="Arial" pitchFamily="34" charset="0"/>
        </a:defRPr>
      </a:lvl3pPr>
      <a:lvl4pPr marL="1028700" indent="-228600" algn="l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Font typeface="Arial" panose="020B0604020202020204" pitchFamily="34" charset="0"/>
        <a:buChar char="»"/>
        <a:defRPr>
          <a:solidFill>
            <a:schemeClr val="tx1"/>
          </a:solidFill>
          <a:latin typeface="Arial" pitchFamily="34" charset="0"/>
          <a:cs typeface="Arial" pitchFamily="34" charset="0"/>
        </a:defRPr>
      </a:lvl4pPr>
      <a:lvl5pPr marL="1257300" indent="-228600" algn="l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2667000" indent="-3810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6pPr>
      <a:lvl7pPr marL="3124200" indent="-3810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7pPr>
      <a:lvl8pPr marL="3581400" indent="-3810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8pPr>
      <a:lvl9pPr marL="4038600" indent="-3810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0" y="676275"/>
            <a:ext cx="9144000" cy="1143000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Medium Access Control Sublayer</a:t>
            </a:r>
            <a:br>
              <a:rPr lang="en-US" altLang="zh-CN" smtClean="0">
                <a:ea typeface="宋体" panose="02010600030101010101" pitchFamily="2" charset="-122"/>
              </a:rPr>
            </a:br>
            <a:r>
              <a:rPr lang="en-US" altLang="zh-CN" sz="2400" smtClean="0">
                <a:solidFill>
                  <a:srgbClr val="7F7F7F"/>
                </a:solidFill>
                <a:ea typeface="宋体" panose="02010600030101010101" pitchFamily="2" charset="-122"/>
              </a:rPr>
              <a:t>Chapter 4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4099" name="Subtitle 2"/>
          <p:cNvSpPr>
            <a:spLocks noGrp="1"/>
          </p:cNvSpPr>
          <p:nvPr>
            <p:ph idx="1"/>
          </p:nvPr>
        </p:nvSpPr>
        <p:spPr>
          <a:xfrm>
            <a:off x="1257300" y="1990725"/>
            <a:ext cx="6686550" cy="4019550"/>
          </a:xfrm>
        </p:spPr>
        <p:txBody>
          <a:bodyPr/>
          <a:lstStyle/>
          <a:p>
            <a:pPr lvl="1">
              <a:defRPr/>
            </a:pPr>
            <a:r>
              <a:rPr lang="en-US" dirty="0" smtClean="0"/>
              <a:t>Channel Allocation Problem</a:t>
            </a:r>
          </a:p>
          <a:p>
            <a:pPr lvl="1">
              <a:defRPr/>
            </a:pPr>
            <a:r>
              <a:rPr lang="en-US" dirty="0" smtClean="0"/>
              <a:t>Multiple Access Protocols</a:t>
            </a:r>
          </a:p>
          <a:p>
            <a:pPr lvl="1">
              <a:defRPr/>
            </a:pPr>
            <a:r>
              <a:rPr lang="en-US" dirty="0" smtClean="0"/>
              <a:t>Ethernet</a:t>
            </a:r>
          </a:p>
          <a:p>
            <a:pPr lvl="1">
              <a:defRPr/>
            </a:pPr>
            <a:r>
              <a:rPr lang="en-US" dirty="0" smtClean="0"/>
              <a:t>Wireless LANs</a:t>
            </a:r>
          </a:p>
          <a:p>
            <a:pPr lvl="1">
              <a:defRPr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Broadband Wireless</a:t>
            </a:r>
          </a:p>
          <a:p>
            <a:pPr lvl="1">
              <a:defRPr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Bluetooth</a:t>
            </a:r>
          </a:p>
          <a:p>
            <a:pPr lvl="1">
              <a:defRPr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RFID</a:t>
            </a:r>
          </a:p>
          <a:p>
            <a:pPr lvl="1">
              <a:defRPr/>
            </a:pPr>
            <a:r>
              <a:rPr lang="en-US" dirty="0" smtClean="0"/>
              <a:t>Data Link Layer Switching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Computer Networks, Chapter 4 Medium Access Control Sublayer</a:t>
            </a:r>
            <a:endParaRPr lang="en-US" altLang="zh-CN" i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Vulnerable Period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335088"/>
            <a:ext cx="7789863" cy="4598987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Collisions happen when other users transmit during a vulnerable period that is twice the frame time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Synchronizing senders to slots can reduce collisions</a:t>
            </a:r>
          </a:p>
        </p:txBody>
      </p:sp>
      <p:pic>
        <p:nvPicPr>
          <p:cNvPr id="133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5"/>
          <a:stretch>
            <a:fillRect/>
          </a:stretch>
        </p:blipFill>
        <p:spPr bwMode="auto">
          <a:xfrm>
            <a:off x="871537" y="2670284"/>
            <a:ext cx="6829425" cy="367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6343650" y="3909238"/>
            <a:ext cx="23034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mtClean="0">
                <a:solidFill>
                  <a:srgbClr val="0000FF"/>
                </a:solidFill>
              </a:rPr>
              <a:t>Frame time: the frame length divided by the bit rate</a:t>
            </a:r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Computer Networks, Chapter 4 Medium Access Control Sublayer</a:t>
            </a:r>
            <a:endParaRPr lang="en-US" altLang="zh-CN" i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Learning Bridges (3)</a:t>
            </a:r>
          </a:p>
        </p:txBody>
      </p:sp>
      <p:sp>
        <p:nvSpPr>
          <p:cNvPr id="69635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800"/>
              </a:spcBef>
              <a:buClr>
                <a:srgbClr val="0000FF"/>
              </a:buCl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800" smtClean="0"/>
              <a:t>Computer Networks, Chapter 4 Medium Access Control Sublayer</a:t>
            </a:r>
            <a:endParaRPr lang="en-US" altLang="zh-CN" sz="800"/>
          </a:p>
        </p:txBody>
      </p:sp>
      <p:sp>
        <p:nvSpPr>
          <p:cNvPr id="69636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611313"/>
            <a:ext cx="7789863" cy="4598987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Bridges extend the Link layer: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Use but don’t remove Ethernet header/addresses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Do not inspect Network header</a:t>
            </a:r>
          </a:p>
        </p:txBody>
      </p:sp>
      <p:pic>
        <p:nvPicPr>
          <p:cNvPr id="6963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1" b="4993"/>
          <a:stretch>
            <a:fillRect/>
          </a:stretch>
        </p:blipFill>
        <p:spPr bwMode="auto">
          <a:xfrm>
            <a:off x="284163" y="3257550"/>
            <a:ext cx="8307387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374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Spanning Tree (1) – Problem </a:t>
            </a:r>
          </a:p>
        </p:txBody>
      </p:sp>
      <p:sp>
        <p:nvSpPr>
          <p:cNvPr id="70659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800"/>
              </a:spcBef>
              <a:buClr>
                <a:srgbClr val="0000FF"/>
              </a:buCl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800" smtClean="0"/>
              <a:t>Computer Networks, Chapter 4 Medium Access Control Sublayer</a:t>
            </a:r>
            <a:endParaRPr lang="en-US" altLang="zh-CN" sz="800"/>
          </a:p>
        </p:txBody>
      </p:sp>
      <p:sp>
        <p:nvSpPr>
          <p:cNvPr id="70660" name="Content Placeholder 2"/>
          <p:cNvSpPr>
            <a:spLocks noGrp="1"/>
          </p:cNvSpPr>
          <p:nvPr>
            <p:ph idx="1"/>
          </p:nvPr>
        </p:nvSpPr>
        <p:spPr>
          <a:xfrm>
            <a:off x="914400" y="1611313"/>
            <a:ext cx="7789863" cy="4598987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Bridge topologies with loops and only backward learning will cause frames to circulate for ever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Need spanning tree support to solve problem</a:t>
            </a:r>
          </a:p>
        </p:txBody>
      </p:sp>
      <p:pic>
        <p:nvPicPr>
          <p:cNvPr id="7066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8" y="2919413"/>
            <a:ext cx="6791325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116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Spanning Tree (2) – Algorithm</a:t>
            </a:r>
          </a:p>
        </p:txBody>
      </p:sp>
      <p:sp>
        <p:nvSpPr>
          <p:cNvPr id="71683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800"/>
              </a:spcBef>
              <a:buClr>
                <a:srgbClr val="0000FF"/>
              </a:buCl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800" smtClean="0"/>
              <a:t>Computer Networks, Chapter 4 Medium Access Control Sublayer</a:t>
            </a:r>
            <a:endParaRPr lang="en-US" altLang="zh-CN" sz="800"/>
          </a:p>
        </p:txBody>
      </p:sp>
      <p:sp>
        <p:nvSpPr>
          <p:cNvPr id="71684" name="Content Placeholder 11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867275"/>
          </a:xfrm>
        </p:spPr>
        <p:txBody>
          <a:bodyPr/>
          <a:lstStyle/>
          <a:p>
            <a:pPr lvl="1"/>
            <a:r>
              <a:rPr lang="en-US" altLang="zh-CN" smtClean="0">
                <a:ea typeface="宋体" panose="02010600030101010101" pitchFamily="2" charset="-122"/>
              </a:rPr>
              <a:t>Subset of forwarding ports for data is use to avoid loops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Selected with the spanning tree distributed algorithm by Perlman</a:t>
            </a:r>
          </a:p>
        </p:txBody>
      </p:sp>
      <p:sp>
        <p:nvSpPr>
          <p:cNvPr id="71685" name="TextBox 7"/>
          <p:cNvSpPr txBox="1">
            <a:spLocks noChangeArrowheads="1"/>
          </p:cNvSpPr>
          <p:nvPr/>
        </p:nvSpPr>
        <p:spPr bwMode="auto">
          <a:xfrm>
            <a:off x="4667250" y="1597025"/>
            <a:ext cx="4044950" cy="455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800"/>
              </a:spcBef>
              <a:buClr>
                <a:srgbClr val="0000FF"/>
              </a:buCl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6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800" i="1">
                <a:ea typeface="宋体" panose="02010600030101010101" pitchFamily="2" charset="-122"/>
              </a:rPr>
              <a:t>I think that I shall never see</a:t>
            </a:r>
          </a:p>
          <a:p>
            <a:pPr eaLnBrk="1" hangingPunct="1">
              <a:lnSpc>
                <a:spcPts val="26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800" i="1">
                <a:ea typeface="宋体" panose="02010600030101010101" pitchFamily="2" charset="-122"/>
              </a:rPr>
              <a:t>A graph more lovely than a tree.</a:t>
            </a:r>
          </a:p>
          <a:p>
            <a:pPr eaLnBrk="1" hangingPunct="1">
              <a:lnSpc>
                <a:spcPts val="26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800" i="1">
                <a:ea typeface="宋体" panose="02010600030101010101" pitchFamily="2" charset="-122"/>
              </a:rPr>
              <a:t>A tree whose crucial property</a:t>
            </a:r>
          </a:p>
          <a:p>
            <a:pPr eaLnBrk="1" hangingPunct="1">
              <a:lnSpc>
                <a:spcPts val="26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800" i="1">
                <a:ea typeface="宋体" panose="02010600030101010101" pitchFamily="2" charset="-122"/>
              </a:rPr>
              <a:t>Is loop-free connectivity.</a:t>
            </a:r>
          </a:p>
          <a:p>
            <a:pPr eaLnBrk="1" hangingPunct="1">
              <a:lnSpc>
                <a:spcPts val="26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800" i="1">
                <a:ea typeface="宋体" panose="02010600030101010101" pitchFamily="2" charset="-122"/>
              </a:rPr>
              <a:t>A tree which must be sure to span.</a:t>
            </a:r>
          </a:p>
          <a:p>
            <a:pPr eaLnBrk="1" hangingPunct="1">
              <a:lnSpc>
                <a:spcPts val="26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800" i="1">
                <a:ea typeface="宋体" panose="02010600030101010101" pitchFamily="2" charset="-122"/>
              </a:rPr>
              <a:t>So packets can reach every LAN.</a:t>
            </a:r>
          </a:p>
          <a:p>
            <a:pPr eaLnBrk="1" hangingPunct="1">
              <a:lnSpc>
                <a:spcPts val="26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800" i="1">
                <a:ea typeface="宋体" panose="02010600030101010101" pitchFamily="2" charset="-122"/>
              </a:rPr>
              <a:t>First the Root must be selected</a:t>
            </a:r>
          </a:p>
          <a:p>
            <a:pPr eaLnBrk="1" hangingPunct="1">
              <a:lnSpc>
                <a:spcPts val="26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800" i="1">
                <a:ea typeface="宋体" panose="02010600030101010101" pitchFamily="2" charset="-122"/>
              </a:rPr>
              <a:t>By ID it is elected.</a:t>
            </a:r>
          </a:p>
          <a:p>
            <a:pPr eaLnBrk="1" hangingPunct="1">
              <a:lnSpc>
                <a:spcPts val="26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800" i="1">
                <a:ea typeface="宋体" panose="02010600030101010101" pitchFamily="2" charset="-122"/>
              </a:rPr>
              <a:t>Least cost paths from Root are traced</a:t>
            </a:r>
          </a:p>
          <a:p>
            <a:pPr eaLnBrk="1" hangingPunct="1">
              <a:lnSpc>
                <a:spcPts val="26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800" i="1">
                <a:ea typeface="宋体" panose="02010600030101010101" pitchFamily="2" charset="-122"/>
              </a:rPr>
              <a:t>In the tree these paths are placed.</a:t>
            </a:r>
          </a:p>
          <a:p>
            <a:pPr eaLnBrk="1" hangingPunct="1">
              <a:lnSpc>
                <a:spcPts val="26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800" i="1">
                <a:ea typeface="宋体" panose="02010600030101010101" pitchFamily="2" charset="-122"/>
              </a:rPr>
              <a:t>A mesh is made by folks like me</a:t>
            </a:r>
          </a:p>
          <a:p>
            <a:pPr eaLnBrk="1" hangingPunct="1">
              <a:lnSpc>
                <a:spcPts val="2600"/>
              </a:lnSpc>
              <a:spcBef>
                <a:spcPct val="0"/>
              </a:spcBef>
              <a:spcAft>
                <a:spcPts val="1200"/>
              </a:spcAft>
              <a:buClrTx/>
              <a:buFontTx/>
              <a:buNone/>
            </a:pPr>
            <a:r>
              <a:rPr lang="en-US" altLang="zh-CN" sz="1800" i="1">
                <a:ea typeface="宋体" panose="02010600030101010101" pitchFamily="2" charset="-122"/>
              </a:rPr>
              <a:t>Then bridges find a spanning tree.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800" i="1">
                <a:ea typeface="宋体" panose="02010600030101010101" pitchFamily="2" charset="-122"/>
              </a:rPr>
              <a:t>	– </a:t>
            </a:r>
            <a:r>
              <a:rPr lang="en-US" altLang="zh-CN" sz="1800">
                <a:ea typeface="宋体" panose="02010600030101010101" pitchFamily="2" charset="-122"/>
              </a:rPr>
              <a:t>Radia Perlman, 1985.</a:t>
            </a:r>
          </a:p>
        </p:txBody>
      </p:sp>
    </p:spTree>
    <p:extLst>
      <p:ext uri="{BB962C8B-B14F-4D97-AF65-F5344CB8AC3E}">
        <p14:creationId xmlns:p14="http://schemas.microsoft.com/office/powerpoint/2010/main" val="318508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Spanning Tree (3) – Example </a:t>
            </a:r>
          </a:p>
        </p:txBody>
      </p:sp>
      <p:sp>
        <p:nvSpPr>
          <p:cNvPr id="72707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800"/>
              </a:spcBef>
              <a:buClr>
                <a:srgbClr val="0000FF"/>
              </a:buCl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800" smtClean="0"/>
              <a:t>Computer Networks, Chapter 4 Medium Access Control Sublayer</a:t>
            </a:r>
            <a:endParaRPr lang="en-US" altLang="zh-CN" sz="800"/>
          </a:p>
        </p:txBody>
      </p:sp>
      <p:sp>
        <p:nvSpPr>
          <p:cNvPr id="72708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344613"/>
            <a:ext cx="7789863" cy="4598987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After the algorithm runs:</a:t>
            </a:r>
          </a:p>
          <a:p>
            <a:pPr lvl="2"/>
            <a:r>
              <a:rPr lang="en-US" altLang="zh-CN" smtClean="0">
                <a:ea typeface="宋体" panose="02010600030101010101" pitchFamily="2" charset="-122"/>
              </a:rPr>
              <a:t>B1 is the root, two dashed links are turned off</a:t>
            </a:r>
          </a:p>
          <a:p>
            <a:pPr lvl="2"/>
            <a:r>
              <a:rPr lang="en-US" altLang="zh-CN" smtClean="0">
                <a:ea typeface="宋体" panose="02010600030101010101" pitchFamily="2" charset="-122"/>
              </a:rPr>
              <a:t>B4 uses link to B2 (lower than B3 also at distance 1)</a:t>
            </a:r>
          </a:p>
          <a:p>
            <a:pPr lvl="2"/>
            <a:r>
              <a:rPr lang="en-US" altLang="zh-CN" smtClean="0">
                <a:ea typeface="宋体" panose="02010600030101010101" pitchFamily="2" charset="-122"/>
              </a:rPr>
              <a:t>B5 uses B3 (distance 1 versus B4 at distance 2)</a:t>
            </a:r>
          </a:p>
        </p:txBody>
      </p:sp>
      <p:pic>
        <p:nvPicPr>
          <p:cNvPr id="7270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9"/>
          <a:stretch>
            <a:fillRect/>
          </a:stretch>
        </p:blipFill>
        <p:spPr bwMode="auto">
          <a:xfrm>
            <a:off x="523875" y="3152775"/>
            <a:ext cx="8124825" cy="326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97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Repeaters, Hubs, Bridges, Switches, Routers, &amp; Gateways</a:t>
            </a:r>
          </a:p>
        </p:txBody>
      </p:sp>
      <p:sp>
        <p:nvSpPr>
          <p:cNvPr id="73731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800"/>
              </a:spcBef>
              <a:buClr>
                <a:srgbClr val="0000FF"/>
              </a:buCl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800" smtClean="0"/>
              <a:t>Computer Networks, Chapter 4 Medium Access Control Sublayer</a:t>
            </a:r>
            <a:endParaRPr lang="en-US" altLang="zh-CN" sz="800"/>
          </a:p>
        </p:txBody>
      </p:sp>
      <p:sp>
        <p:nvSpPr>
          <p:cNvPr id="73732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611313"/>
            <a:ext cx="7789863" cy="4598987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Devices are named according to the layer they process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A bridge or LAN switch operates in the Link layer</a:t>
            </a:r>
          </a:p>
        </p:txBody>
      </p:sp>
      <p:pic>
        <p:nvPicPr>
          <p:cNvPr id="7373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0" r="55836" b="11185"/>
          <a:stretch>
            <a:fillRect/>
          </a:stretch>
        </p:blipFill>
        <p:spPr bwMode="auto">
          <a:xfrm>
            <a:off x="2674938" y="2943225"/>
            <a:ext cx="3603625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4" name="Rectangle 13"/>
          <p:cNvSpPr>
            <a:spLocks noChangeArrowheads="1"/>
          </p:cNvSpPr>
          <p:nvPr/>
        </p:nvSpPr>
        <p:spPr bwMode="auto">
          <a:xfrm>
            <a:off x="4133850" y="4419600"/>
            <a:ext cx="1971675" cy="466725"/>
          </a:xfrm>
          <a:prstGeom prst="rect">
            <a:avLst/>
          </a:prstGeom>
          <a:solidFill>
            <a:srgbClr val="FF2BD8">
              <a:alpha val="50195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ts val="1800"/>
              </a:spcBef>
              <a:buClr>
                <a:srgbClr val="0000FF"/>
              </a:buCl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158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Virtual LANs (1)</a:t>
            </a:r>
          </a:p>
        </p:txBody>
      </p:sp>
      <p:sp>
        <p:nvSpPr>
          <p:cNvPr id="74755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800"/>
              </a:spcBef>
              <a:buClr>
                <a:srgbClr val="0000FF"/>
              </a:buCl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800" smtClean="0"/>
              <a:t>Computer Networks, Chapter 4 Medium Access Control Sublayer</a:t>
            </a:r>
            <a:endParaRPr lang="en-US" altLang="zh-CN" sz="800"/>
          </a:p>
        </p:txBody>
      </p:sp>
      <p:sp>
        <p:nvSpPr>
          <p:cNvPr id="74756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439863"/>
            <a:ext cx="7789863" cy="4598987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VLANs (Virtual LANs) splits one physical LAN into multiple logical LANs to ease management tasks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Ports are “colored” according to their VLAN</a:t>
            </a:r>
          </a:p>
        </p:txBody>
      </p:sp>
      <p:pic>
        <p:nvPicPr>
          <p:cNvPr id="7475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" y="2895600"/>
            <a:ext cx="8259763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079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Virtual LANs (2) – IEEE 802.1Q</a:t>
            </a:r>
          </a:p>
        </p:txBody>
      </p:sp>
      <p:sp>
        <p:nvSpPr>
          <p:cNvPr id="75779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800"/>
              </a:spcBef>
              <a:buClr>
                <a:srgbClr val="0000FF"/>
              </a:buCl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800" smtClean="0"/>
              <a:t>Computer Networks, Chapter 4 Medium Access Control Sublayer</a:t>
            </a:r>
            <a:endParaRPr lang="en-US" altLang="zh-CN" sz="800"/>
          </a:p>
        </p:txBody>
      </p:sp>
      <p:sp>
        <p:nvSpPr>
          <p:cNvPr id="75780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611313"/>
            <a:ext cx="7789863" cy="4598987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Bridges need to be aware of VLANs to support them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In 802.1Q, frames are tagged with their “color”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Legacy switches with no tags are supported</a:t>
            </a:r>
          </a:p>
        </p:txBody>
      </p:sp>
      <p:pic>
        <p:nvPicPr>
          <p:cNvPr id="7578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3176588"/>
            <a:ext cx="8001000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515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Virtual LANs (3) – IEEE 802.1Q</a:t>
            </a:r>
          </a:p>
        </p:txBody>
      </p:sp>
      <p:sp>
        <p:nvSpPr>
          <p:cNvPr id="76803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800"/>
              </a:spcBef>
              <a:buClr>
                <a:srgbClr val="0000FF"/>
              </a:buCl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800" smtClean="0"/>
              <a:t>Computer Networks, Chapter 4 Medium Access Control Sublayer</a:t>
            </a:r>
            <a:endParaRPr lang="en-US" altLang="zh-CN" sz="800"/>
          </a:p>
        </p:txBody>
      </p:sp>
      <p:sp>
        <p:nvSpPr>
          <p:cNvPr id="76804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611313"/>
            <a:ext cx="7789863" cy="4598987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802.1Q frames carry a color tag (VLAN identifier)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Length/Type value is 0x8100 for VLAN protocol</a:t>
            </a:r>
          </a:p>
        </p:txBody>
      </p:sp>
      <p:pic>
        <p:nvPicPr>
          <p:cNvPr id="7680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8"/>
          <a:stretch>
            <a:fillRect/>
          </a:stretch>
        </p:blipFill>
        <p:spPr bwMode="auto">
          <a:xfrm>
            <a:off x="466725" y="2838450"/>
            <a:ext cx="8229600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27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End</a:t>
            </a:r>
          </a:p>
        </p:txBody>
      </p:sp>
      <p:sp>
        <p:nvSpPr>
          <p:cNvPr id="74755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cs typeface="Arial" charset="0"/>
              </a:rPr>
              <a:t>Chapter 4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Computer Networks, Chapter 4 Medium Access Control Sublayer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80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Example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CN" dirty="0">
                <a:ea typeface="宋体" panose="02010600030101010101" pitchFamily="2" charset="-122"/>
              </a:rPr>
              <a:t>A pure ALOHA network transmits 200-bit frames on a shared channel of 200 kbps. 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algn="just"/>
            <a:r>
              <a:rPr lang="en-US" altLang="zh-CN" dirty="0" smtClean="0">
                <a:ea typeface="宋体" panose="02010600030101010101" pitchFamily="2" charset="-122"/>
              </a:rPr>
              <a:t>What </a:t>
            </a:r>
            <a:r>
              <a:rPr lang="en-US" altLang="zh-CN" dirty="0">
                <a:ea typeface="宋体" panose="02010600030101010101" pitchFamily="2" charset="-122"/>
              </a:rPr>
              <a:t>is the requirement to make this frame collision-free?</a:t>
            </a:r>
          </a:p>
          <a:p>
            <a:pPr algn="just"/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Solution</a:t>
            </a:r>
            <a:endParaRPr lang="en-US" altLang="zh-CN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algn="just"/>
            <a:r>
              <a:rPr lang="en-US" altLang="zh-CN" dirty="0" smtClean="0">
                <a:solidFill>
                  <a:srgbClr val="0000FF"/>
                </a:solidFill>
                <a:ea typeface="宋体" panose="02010600030101010101" pitchFamily="2" charset="-122"/>
              </a:rPr>
              <a:t>Frame time is </a:t>
            </a: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200 bits/200 kbps or 1 </a:t>
            </a:r>
            <a:r>
              <a:rPr lang="en-US" altLang="zh-CN" dirty="0" err="1">
                <a:solidFill>
                  <a:srgbClr val="0000FF"/>
                </a:solidFill>
                <a:ea typeface="宋体" panose="02010600030101010101" pitchFamily="2" charset="-122"/>
              </a:rPr>
              <a:t>ms.</a:t>
            </a: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 </a:t>
            </a:r>
            <a:endParaRPr lang="en-US" altLang="zh-CN" dirty="0" smtClean="0">
              <a:solidFill>
                <a:srgbClr val="0000FF"/>
              </a:solidFill>
              <a:ea typeface="宋体" panose="02010600030101010101" pitchFamily="2" charset="-122"/>
            </a:endParaRPr>
          </a:p>
          <a:p>
            <a:pPr algn="just"/>
            <a:r>
              <a:rPr lang="en-US" altLang="zh-CN" dirty="0" smtClean="0">
                <a:solidFill>
                  <a:srgbClr val="0000FF"/>
                </a:solidFill>
                <a:ea typeface="宋体" panose="02010600030101010101" pitchFamily="2" charset="-122"/>
              </a:rPr>
              <a:t>The </a:t>
            </a: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vulnerable time is 2 × 1 </a:t>
            </a:r>
            <a:r>
              <a:rPr lang="en-US" altLang="zh-CN" dirty="0" err="1">
                <a:solidFill>
                  <a:srgbClr val="0000FF"/>
                </a:solidFill>
                <a:ea typeface="宋体" panose="02010600030101010101" pitchFamily="2" charset="-122"/>
              </a:rPr>
              <a:t>ms</a:t>
            </a: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 = 2 </a:t>
            </a:r>
            <a:r>
              <a:rPr lang="en-US" altLang="zh-CN" dirty="0" err="1">
                <a:solidFill>
                  <a:srgbClr val="0000FF"/>
                </a:solidFill>
                <a:ea typeface="宋体" panose="02010600030101010101" pitchFamily="2" charset="-122"/>
              </a:rPr>
              <a:t>ms.</a:t>
            </a: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 </a:t>
            </a:r>
            <a:endParaRPr lang="en-US" altLang="zh-CN" dirty="0" smtClean="0">
              <a:solidFill>
                <a:srgbClr val="0000FF"/>
              </a:solidFill>
              <a:ea typeface="宋体" panose="02010600030101010101" pitchFamily="2" charset="-122"/>
            </a:endParaRPr>
          </a:p>
          <a:p>
            <a:pPr algn="just"/>
            <a:r>
              <a:rPr lang="en-US" altLang="zh-CN" dirty="0" smtClean="0">
                <a:solidFill>
                  <a:srgbClr val="0000FF"/>
                </a:solidFill>
                <a:ea typeface="宋体" panose="02010600030101010101" pitchFamily="2" charset="-122"/>
              </a:rPr>
              <a:t>This </a:t>
            </a: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means no station should send later than 1 </a:t>
            </a:r>
            <a:r>
              <a:rPr lang="en-US" altLang="zh-CN" dirty="0" err="1">
                <a:solidFill>
                  <a:srgbClr val="0000FF"/>
                </a:solidFill>
                <a:ea typeface="宋体" panose="02010600030101010101" pitchFamily="2" charset="-122"/>
              </a:rPr>
              <a:t>ms</a:t>
            </a: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 before this station starts transmission and no station should start sending during the period (</a:t>
            </a:r>
            <a:r>
              <a:rPr lang="en-US" altLang="zh-CN" dirty="0" smtClean="0">
                <a:solidFill>
                  <a:srgbClr val="0000FF"/>
                </a:solidFill>
                <a:ea typeface="宋体" panose="02010600030101010101" pitchFamily="2" charset="-122"/>
              </a:rPr>
              <a:t>1ms</a:t>
            </a: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) that this station is sending.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747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Channel Utilization (1)</a:t>
            </a: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dirty="0" smtClean="0"/>
                  <a:t>An infinite collection of users; Fixed-length frame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New frames generated by the </a:t>
                </a:r>
                <a:r>
                  <a:rPr lang="en-US" altLang="zh-CN" dirty="0" smtClean="0"/>
                  <a:t>stations are modeled by </a:t>
                </a:r>
                <a:r>
                  <a:rPr lang="en-US" altLang="zh-CN" dirty="0"/>
                  <a:t>a </a:t>
                </a:r>
                <a:r>
                  <a:rPr lang="en-US" altLang="zh-CN" dirty="0">
                    <a:solidFill>
                      <a:srgbClr val="0000FF"/>
                    </a:solidFill>
                  </a:rPr>
                  <a:t>Poisson</a:t>
                </a:r>
                <a:r>
                  <a:rPr lang="en-US" altLang="zh-CN" dirty="0"/>
                  <a:t> distribution with a mean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b="1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zh-CN" dirty="0"/>
                  <a:t>frames per frame </a:t>
                </a:r>
                <a:r>
                  <a:rPr lang="en-US" altLang="zh-CN" dirty="0" smtClean="0"/>
                  <a:t>time.</a:t>
                </a:r>
              </a:p>
              <a:p>
                <a:pPr marL="800100" lvl="1" indent="-342900"/>
                <a:r>
                  <a:rPr lang="en-US" altLang="zh-CN" dirty="0" smtClean="0"/>
                  <a:t>For reasonable throughput,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altLang="zh-CN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dirty="0" smtClean="0"/>
                  <a:t>The old (retransmitted) and new frames combined are modeled by a </a:t>
                </a:r>
                <a:r>
                  <a:rPr lang="en-US" altLang="zh-CN" dirty="0" smtClean="0">
                    <a:solidFill>
                      <a:srgbClr val="0000FF"/>
                    </a:solidFill>
                  </a:rPr>
                  <a:t>Poisson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distribution with a mean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en-US" altLang="zh-CN" dirty="0"/>
                  <a:t>frames per frame </a:t>
                </a:r>
                <a:r>
                  <a:rPr lang="en-US" altLang="zh-CN" dirty="0" smtClean="0"/>
                  <a:t>time</a:t>
                </a:r>
                <a:r>
                  <a:rPr lang="en-US" altLang="zh-CN" dirty="0"/>
                  <a:t>.</a:t>
                </a:r>
                <a:endParaRPr lang="en-US" altLang="zh-CN" dirty="0" smtClean="0"/>
              </a:p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zh-CN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T</a:t>
                </a:r>
                <a:r>
                  <a:rPr lang="en-US" altLang="zh-CN" dirty="0" smtClean="0"/>
                  <a:t>hroughput per frame time </a:t>
                </a:r>
                <a:r>
                  <a:rPr lang="en-US" altLang="zh-CN" dirty="0" smtClean="0">
                    <a:solidFill>
                      <a:srgbClr val="0000FF"/>
                    </a:solidFill>
                  </a:rPr>
                  <a:t>S = GP</a:t>
                </a:r>
                <a:r>
                  <a:rPr lang="en-US" altLang="zh-CN" baseline="-25000" dirty="0" smtClean="0">
                    <a:solidFill>
                      <a:srgbClr val="0000FF"/>
                    </a:solidFill>
                  </a:rPr>
                  <a:t>0</a:t>
                </a:r>
                <a:r>
                  <a:rPr lang="en-US" altLang="zh-CN" dirty="0" smtClean="0"/>
                  <a:t>, </a:t>
                </a:r>
              </a:p>
              <a:p>
                <a:pPr marL="800100" lvl="1" indent="-342900"/>
                <a:r>
                  <a:rPr lang="en-US" altLang="zh-CN" dirty="0" smtClean="0"/>
                  <a:t>P</a:t>
                </a:r>
                <a:r>
                  <a:rPr lang="en-US" altLang="zh-CN" baseline="-25000" dirty="0" smtClean="0"/>
                  <a:t>0 </a:t>
                </a:r>
                <a:r>
                  <a:rPr lang="en-US" altLang="zh-CN" dirty="0" smtClean="0"/>
                  <a:t>is the probability of a transmission </a:t>
                </a:r>
                <a:r>
                  <a:rPr lang="en-US" altLang="zh-CN" dirty="0"/>
                  <a:t>succeeding </a:t>
                </a:r>
                <a:r>
                  <a:rPr lang="en-US" altLang="zh-CN" dirty="0" smtClean="0"/>
                  <a:t>---- a frame does not suffer a collision.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63" t="-877" r="-593" b="-121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300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Channel Utilization (2)</a:t>
            </a: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dirty="0" smtClean="0"/>
                  <a:t>The probability that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dirty="0" smtClean="0"/>
                  <a:t> frames are generated during a frame time, in which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 smtClean="0"/>
                  <a:t>frames are expected, is given by the </a:t>
                </a:r>
                <a:r>
                  <a:rPr lang="en-US" altLang="zh-CN" dirty="0"/>
                  <a:t>Poisson </a:t>
                </a:r>
                <a:r>
                  <a:rPr lang="en-US" altLang="zh-CN" dirty="0" smtClean="0"/>
                  <a:t>distribution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dirty="0" smtClean="0"/>
                  <a:t>The </a:t>
                </a:r>
                <a:r>
                  <a:rPr lang="en-US" altLang="zh-CN" dirty="0"/>
                  <a:t>mean number of frames </a:t>
                </a:r>
                <a:r>
                  <a:rPr lang="en-US" altLang="zh-CN" dirty="0" smtClean="0"/>
                  <a:t>generated in the vulnerable period (</a:t>
                </a:r>
                <a:r>
                  <a:rPr lang="en-US" altLang="zh-CN" dirty="0"/>
                  <a:t>an interval two frame times </a:t>
                </a:r>
                <a:r>
                  <a:rPr lang="en-US" altLang="zh-CN" dirty="0" smtClean="0"/>
                  <a:t>long):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altLang="zh-CN" dirty="0" smtClean="0">
                  <a:solidFill>
                    <a:srgbClr val="0000FF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The probability </a:t>
                </a:r>
                <a:r>
                  <a:rPr lang="en-US" altLang="zh-CN" dirty="0" smtClean="0"/>
                  <a:t>of no frames being initiated during the entire vulnerable period:</a:t>
                </a:r>
              </a:p>
              <a:p>
                <a:pPr algn="ctr"/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dirty="0" smtClean="0"/>
                  <a:t>Throughput: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𝐺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𝐺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pPr marL="800100" lvl="1" indent="-342900"/>
                <a:r>
                  <a:rPr lang="en-US" altLang="zh-CN" dirty="0" smtClean="0"/>
                  <a:t>maximum at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altLang="zh-CN" dirty="0" smtClean="0"/>
                  <a:t> with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=1/2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=18.4%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63" t="-877" r="-1185" b="-155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302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Slotted ALOHA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Slotted ALOHA is twice as efficient as pure ALOHA</a:t>
            </a:r>
          </a:p>
          <a:p>
            <a:pPr lvl="1"/>
            <a:r>
              <a:rPr lang="en-US" altLang="zh-CN" dirty="0" smtClean="0">
                <a:ea typeface="宋体" panose="02010600030101010101" pitchFamily="2" charset="-122"/>
              </a:rPr>
              <a:t>Low load wastes slots, high loads causes collisions </a:t>
            </a:r>
          </a:p>
          <a:p>
            <a:pPr lvl="1"/>
            <a:r>
              <a:rPr lang="en-US" altLang="zh-CN" dirty="0" smtClean="0">
                <a:ea typeface="宋体" panose="02010600030101010101" pitchFamily="2" charset="-122"/>
              </a:rPr>
              <a:t>Efficiency up to 1/e (37%) for random traffic models</a:t>
            </a:r>
          </a:p>
          <a:p>
            <a:pPr lvl="1"/>
            <a:r>
              <a:rPr lang="en-US" altLang="zh-CN" dirty="0" smtClean="0">
                <a:ea typeface="宋体" panose="02010600030101010101" pitchFamily="2" charset="-122"/>
              </a:rPr>
              <a:t>Applied in Internet access over cable, multiple RFID tags talk to the same RFID reader</a:t>
            </a:r>
          </a:p>
          <a:p>
            <a:pPr lvl="1"/>
            <a:endParaRPr lang="en-US" altLang="zh-CN" dirty="0" smtClean="0">
              <a:ea typeface="宋体" panose="02010600030101010101" pitchFamily="2" charset="-122"/>
            </a:endParaRPr>
          </a:p>
        </p:txBody>
      </p:sp>
      <p:pic>
        <p:nvPicPr>
          <p:cNvPr id="1536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64" b="5106"/>
          <a:stretch>
            <a:fillRect/>
          </a:stretch>
        </p:blipFill>
        <p:spPr bwMode="auto">
          <a:xfrm>
            <a:off x="795337" y="3429000"/>
            <a:ext cx="7553325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Example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A </a:t>
            </a:r>
            <a:r>
              <a:rPr lang="en-US" altLang="zh-CN"/>
              <a:t>pure ALOHA network transmits 200-bit frames on a shared channel of 200 kbps. </a:t>
            </a:r>
            <a:endParaRPr lang="en-US" altLang="zh-CN" smtClean="0"/>
          </a:p>
          <a:p>
            <a:r>
              <a:rPr lang="en-US" altLang="zh-CN" smtClean="0"/>
              <a:t>What </a:t>
            </a:r>
            <a:r>
              <a:rPr lang="en-US" altLang="zh-CN"/>
              <a:t>is the throughput if the system (all stations together) produces</a:t>
            </a:r>
          </a:p>
          <a:p>
            <a:r>
              <a:rPr lang="en-US" altLang="zh-CN"/>
              <a:t>   a. 1000 frames per second?</a:t>
            </a:r>
          </a:p>
          <a:p>
            <a:r>
              <a:rPr lang="en-US" altLang="zh-CN"/>
              <a:t>   b. 500 frames per second?</a:t>
            </a:r>
          </a:p>
          <a:p>
            <a:r>
              <a:rPr lang="en-US" altLang="zh-CN"/>
              <a:t>   c. </a:t>
            </a:r>
            <a:r>
              <a:rPr lang="en-US" altLang="zh-CN" smtClean="0"/>
              <a:t>250 </a:t>
            </a:r>
            <a:r>
              <a:rPr lang="en-US" altLang="zh-CN"/>
              <a:t>frames per second?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32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Solution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>
                <a:ea typeface="宋体" panose="02010600030101010101" pitchFamily="2" charset="-122"/>
              </a:rPr>
              <a:t>The </a:t>
            </a:r>
            <a:r>
              <a:rPr lang="en-US" altLang="zh-CN" sz="2000" dirty="0">
                <a:ea typeface="宋体" panose="02010600030101010101" pitchFamily="2" charset="-122"/>
              </a:rPr>
              <a:t>frame </a:t>
            </a:r>
            <a:r>
              <a:rPr lang="en-US" altLang="zh-CN" sz="2000" dirty="0" smtClean="0">
                <a:ea typeface="宋体" panose="02010600030101010101" pitchFamily="2" charset="-122"/>
              </a:rPr>
              <a:t>time </a:t>
            </a:r>
            <a:r>
              <a:rPr lang="en-US" altLang="zh-CN" sz="2000" dirty="0">
                <a:ea typeface="宋体" panose="02010600030101010101" pitchFamily="2" charset="-122"/>
              </a:rPr>
              <a:t>is </a:t>
            </a:r>
            <a:r>
              <a:rPr lang="en-US" altLang="zh-CN" sz="2000" dirty="0" smtClean="0">
                <a:ea typeface="宋体" panose="02010600030101010101" pitchFamily="2" charset="-122"/>
              </a:rPr>
              <a:t>200 bits/200 </a:t>
            </a:r>
            <a:r>
              <a:rPr lang="en-US" altLang="zh-CN" sz="2000" dirty="0">
                <a:ea typeface="宋体" panose="02010600030101010101" pitchFamily="2" charset="-122"/>
              </a:rPr>
              <a:t>kbps or 1 </a:t>
            </a:r>
            <a:r>
              <a:rPr lang="en-US" altLang="zh-CN" sz="2000" dirty="0" err="1">
                <a:ea typeface="宋体" panose="02010600030101010101" pitchFamily="2" charset="-122"/>
              </a:rPr>
              <a:t>ms.</a:t>
            </a:r>
            <a:endParaRPr lang="en-US" altLang="zh-CN" sz="2000" dirty="0">
              <a:ea typeface="宋体" panose="02010600030101010101" pitchFamily="2" charset="-122"/>
            </a:endParaRPr>
          </a:p>
          <a:p>
            <a:r>
              <a:rPr lang="en-US" altLang="zh-CN" sz="2000" dirty="0">
                <a:solidFill>
                  <a:srgbClr val="FF0000"/>
                </a:solidFill>
                <a:ea typeface="宋体" panose="02010600030101010101" pitchFamily="2" charset="-122"/>
              </a:rPr>
              <a:t> a. </a:t>
            </a:r>
            <a:r>
              <a:rPr lang="en-US" altLang="zh-CN" sz="2000" dirty="0">
                <a:ea typeface="宋体" panose="02010600030101010101" pitchFamily="2" charset="-122"/>
              </a:rPr>
              <a:t>If the system creates 1000 frames per second, or 1 </a:t>
            </a:r>
            <a:r>
              <a:rPr lang="en-US" altLang="zh-CN" sz="2000" dirty="0" smtClean="0">
                <a:ea typeface="宋体" panose="02010600030101010101" pitchFamily="2" charset="-122"/>
              </a:rPr>
              <a:t>frame </a:t>
            </a:r>
            <a:r>
              <a:rPr lang="en-US" altLang="zh-CN" sz="2000" dirty="0">
                <a:ea typeface="宋体" panose="02010600030101010101" pitchFamily="2" charset="-122"/>
              </a:rPr>
              <a:t>per millisecond, then </a:t>
            </a:r>
            <a:r>
              <a:rPr lang="en-US" altLang="zh-CN" sz="2000" b="1" dirty="0">
                <a:solidFill>
                  <a:srgbClr val="0000FF"/>
                </a:solidFill>
                <a:ea typeface="宋体" panose="02010600030101010101" pitchFamily="2" charset="-122"/>
              </a:rPr>
              <a:t>G = </a:t>
            </a:r>
            <a:r>
              <a:rPr lang="en-US" altLang="zh-CN" sz="2000" b="1" dirty="0" smtClean="0">
                <a:solidFill>
                  <a:srgbClr val="0000FF"/>
                </a:solidFill>
                <a:ea typeface="宋体" panose="02010600030101010101" pitchFamily="2" charset="-122"/>
              </a:rPr>
              <a:t>1</a:t>
            </a:r>
            <a:r>
              <a:rPr lang="en-US" altLang="zh-CN" sz="2000" dirty="0" smtClean="0">
                <a:ea typeface="宋体" panose="02010600030101010101" pitchFamily="2" charset="-122"/>
              </a:rPr>
              <a:t>. In </a:t>
            </a:r>
            <a:r>
              <a:rPr lang="en-US" altLang="zh-CN" sz="2000" dirty="0">
                <a:ea typeface="宋体" panose="02010600030101010101" pitchFamily="2" charset="-122"/>
              </a:rPr>
              <a:t>this case </a:t>
            </a:r>
            <a:r>
              <a:rPr lang="en-US" altLang="zh-CN" sz="2000" dirty="0" smtClean="0">
                <a:ea typeface="宋体" panose="02010600030101010101" pitchFamily="2" charset="-122"/>
              </a:rPr>
              <a:t>S = G × e</a:t>
            </a:r>
            <a:r>
              <a:rPr lang="en-US" altLang="zh-CN" sz="2000" baseline="30000" dirty="0" smtClean="0">
                <a:ea typeface="宋体" panose="02010600030101010101" pitchFamily="2" charset="-122"/>
              </a:rPr>
              <a:t>−2G </a:t>
            </a:r>
            <a:r>
              <a:rPr lang="en-US" altLang="zh-CN" sz="2000" dirty="0" smtClean="0">
                <a:ea typeface="宋体" panose="02010600030101010101" pitchFamily="2" charset="-122"/>
              </a:rPr>
              <a:t>= 0.135 </a:t>
            </a:r>
            <a:r>
              <a:rPr lang="en-US" altLang="zh-CN" sz="2000" dirty="0">
                <a:ea typeface="宋体" panose="02010600030101010101" pitchFamily="2" charset="-122"/>
              </a:rPr>
              <a:t>(</a:t>
            </a:r>
            <a:r>
              <a:rPr lang="en-US" altLang="zh-CN" sz="2000" dirty="0" smtClean="0">
                <a:ea typeface="宋体" panose="02010600030101010101" pitchFamily="2" charset="-122"/>
              </a:rPr>
              <a:t>13.5%). This </a:t>
            </a:r>
            <a:r>
              <a:rPr lang="en-US" altLang="zh-CN" sz="2000" dirty="0">
                <a:ea typeface="宋体" panose="02010600030101010101" pitchFamily="2" charset="-122"/>
              </a:rPr>
              <a:t>means that the throughput is </a:t>
            </a:r>
            <a:r>
              <a:rPr lang="en-US" altLang="zh-CN" sz="2000" dirty="0" smtClean="0">
                <a:ea typeface="宋体" panose="02010600030101010101" pitchFamily="2" charset="-122"/>
              </a:rPr>
              <a:t>1000 </a:t>
            </a:r>
            <a:r>
              <a:rPr lang="en-US" altLang="zh-CN" sz="2000" dirty="0">
                <a:ea typeface="宋体" panose="02010600030101010101" pitchFamily="2" charset="-122"/>
              </a:rPr>
              <a:t>× 0.135 = </a:t>
            </a:r>
            <a:r>
              <a:rPr lang="en-US" altLang="zh-CN" sz="2000" dirty="0" smtClean="0">
                <a:ea typeface="宋体" panose="02010600030101010101" pitchFamily="2" charset="-122"/>
              </a:rPr>
              <a:t>135 frames. </a:t>
            </a:r>
            <a:r>
              <a:rPr lang="en-US" altLang="zh-CN" sz="2000" dirty="0">
                <a:ea typeface="宋体" panose="02010600030101010101" pitchFamily="2" charset="-122"/>
              </a:rPr>
              <a:t>Only 135 frames out of 1000 </a:t>
            </a:r>
            <a:r>
              <a:rPr lang="en-US" altLang="zh-CN" sz="2000" dirty="0" smtClean="0">
                <a:ea typeface="宋体" panose="02010600030101010101" pitchFamily="2" charset="-122"/>
              </a:rPr>
              <a:t>will </a:t>
            </a:r>
            <a:r>
              <a:rPr lang="en-US" altLang="zh-CN" sz="2000" dirty="0">
                <a:ea typeface="宋体" panose="02010600030101010101" pitchFamily="2" charset="-122"/>
              </a:rPr>
              <a:t>probably survive.</a:t>
            </a:r>
          </a:p>
          <a:p>
            <a:pPr algn="just"/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b</a:t>
            </a:r>
            <a:r>
              <a:rPr lang="en-US" altLang="zh-CN" sz="2000" dirty="0">
                <a:solidFill>
                  <a:srgbClr val="FF0000"/>
                </a:solidFill>
                <a:ea typeface="宋体" panose="02010600030101010101" pitchFamily="2" charset="-122"/>
              </a:rPr>
              <a:t>. </a:t>
            </a:r>
            <a:r>
              <a:rPr lang="en-US" altLang="zh-CN" sz="2000" dirty="0">
                <a:ea typeface="宋体" panose="02010600030101010101" pitchFamily="2" charset="-122"/>
              </a:rPr>
              <a:t>If the system creates 500 frames per second, or 1/2 </a:t>
            </a:r>
            <a:r>
              <a:rPr lang="en-US" altLang="zh-CN" sz="2000" dirty="0" smtClean="0">
                <a:ea typeface="宋体" panose="02010600030101010101" pitchFamily="2" charset="-122"/>
              </a:rPr>
              <a:t>frames per </a:t>
            </a:r>
            <a:r>
              <a:rPr lang="en-US" altLang="zh-CN" sz="2000" dirty="0">
                <a:ea typeface="宋体" panose="02010600030101010101" pitchFamily="2" charset="-122"/>
              </a:rPr>
              <a:t>millisecond, then </a:t>
            </a:r>
            <a:r>
              <a:rPr lang="en-US" altLang="zh-CN" sz="2000" b="1" dirty="0">
                <a:solidFill>
                  <a:srgbClr val="0000FF"/>
                </a:solidFill>
                <a:ea typeface="宋体" panose="02010600030101010101" pitchFamily="2" charset="-122"/>
              </a:rPr>
              <a:t>G = 1/2</a:t>
            </a:r>
            <a:r>
              <a:rPr lang="en-US" altLang="zh-CN" sz="2000" dirty="0">
                <a:ea typeface="宋体" panose="02010600030101010101" pitchFamily="2" charset="-122"/>
              </a:rPr>
              <a:t>. </a:t>
            </a:r>
            <a:r>
              <a:rPr lang="en-US" altLang="zh-CN" sz="2000" dirty="0" smtClean="0">
                <a:ea typeface="宋体" panose="02010600030101010101" pitchFamily="2" charset="-122"/>
              </a:rPr>
              <a:t>In </a:t>
            </a:r>
            <a:r>
              <a:rPr lang="en-US" altLang="zh-CN" sz="2000" dirty="0">
                <a:ea typeface="宋体" panose="02010600030101010101" pitchFamily="2" charset="-122"/>
              </a:rPr>
              <a:t>this case </a:t>
            </a:r>
            <a:r>
              <a:rPr lang="en-US" altLang="zh-CN" sz="2000" dirty="0" smtClean="0">
                <a:ea typeface="宋体" panose="02010600030101010101" pitchFamily="2" charset="-122"/>
              </a:rPr>
              <a:t>S </a:t>
            </a:r>
            <a:r>
              <a:rPr lang="en-US" altLang="zh-CN" sz="2000" dirty="0">
                <a:ea typeface="宋体" panose="02010600030101010101" pitchFamily="2" charset="-122"/>
              </a:rPr>
              <a:t>= G × e</a:t>
            </a:r>
            <a:r>
              <a:rPr lang="en-US" altLang="zh-CN" sz="2000" baseline="30000" dirty="0">
                <a:ea typeface="宋体" panose="02010600030101010101" pitchFamily="2" charset="-122"/>
              </a:rPr>
              <a:t>−2G </a:t>
            </a:r>
            <a:r>
              <a:rPr lang="en-US" altLang="zh-CN" sz="2000" dirty="0" smtClean="0">
                <a:ea typeface="宋体" panose="02010600030101010101" pitchFamily="2" charset="-122"/>
              </a:rPr>
              <a:t>= </a:t>
            </a:r>
            <a:r>
              <a:rPr lang="en-US" altLang="zh-CN" sz="2000" dirty="0">
                <a:ea typeface="宋体" panose="02010600030101010101" pitchFamily="2" charset="-122"/>
              </a:rPr>
              <a:t>0.184 (</a:t>
            </a:r>
            <a:r>
              <a:rPr lang="en-US" altLang="zh-CN" sz="2000" dirty="0" smtClean="0">
                <a:ea typeface="宋体" panose="02010600030101010101" pitchFamily="2" charset="-122"/>
              </a:rPr>
              <a:t>18.4%). </a:t>
            </a:r>
            <a:r>
              <a:rPr lang="en-US" altLang="zh-CN" sz="2000" dirty="0">
                <a:ea typeface="宋体" panose="02010600030101010101" pitchFamily="2" charset="-122"/>
              </a:rPr>
              <a:t>This means that the throughput is </a:t>
            </a:r>
            <a:r>
              <a:rPr lang="en-US" altLang="zh-CN" sz="2000" dirty="0" smtClean="0">
                <a:ea typeface="宋体" panose="02010600030101010101" pitchFamily="2" charset="-122"/>
              </a:rPr>
              <a:t>500 </a:t>
            </a:r>
            <a:r>
              <a:rPr lang="en-US" altLang="zh-CN" sz="2000" dirty="0">
                <a:ea typeface="宋体" panose="02010600030101010101" pitchFamily="2" charset="-122"/>
              </a:rPr>
              <a:t>× 0.184 = </a:t>
            </a:r>
            <a:r>
              <a:rPr lang="en-US" altLang="zh-CN" sz="2000" dirty="0" smtClean="0">
                <a:ea typeface="宋体" panose="02010600030101010101" pitchFamily="2" charset="-122"/>
              </a:rPr>
              <a:t>92. Only </a:t>
            </a:r>
            <a:r>
              <a:rPr lang="en-US" altLang="zh-CN" sz="2000" dirty="0">
                <a:ea typeface="宋体" panose="02010600030101010101" pitchFamily="2" charset="-122"/>
              </a:rPr>
              <a:t>92 frames out of 500 </a:t>
            </a:r>
            <a:r>
              <a:rPr lang="en-US" altLang="zh-CN" sz="2000" dirty="0" smtClean="0">
                <a:ea typeface="宋体" panose="02010600030101010101" pitchFamily="2" charset="-122"/>
              </a:rPr>
              <a:t>will probably </a:t>
            </a:r>
            <a:r>
              <a:rPr lang="en-US" altLang="zh-CN" sz="2000" dirty="0">
                <a:ea typeface="宋体" panose="02010600030101010101" pitchFamily="2" charset="-122"/>
              </a:rPr>
              <a:t>survive. 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algn="just"/>
            <a:r>
              <a:rPr lang="en-US" altLang="zh-CN" sz="2000" dirty="0" smtClean="0">
                <a:ea typeface="宋体" panose="02010600030101010101" pitchFamily="2" charset="-122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ea typeface="宋体" panose="02010600030101010101" pitchFamily="2" charset="-122"/>
              </a:rPr>
              <a:t>c. </a:t>
            </a:r>
            <a:r>
              <a:rPr lang="en-US" altLang="zh-CN" sz="2000" dirty="0" smtClean="0">
                <a:ea typeface="宋体" panose="02010600030101010101" pitchFamily="2" charset="-122"/>
              </a:rPr>
              <a:t>If the system creates 250 frames per second, or 1/4 frames per millisecond, then </a:t>
            </a:r>
            <a:r>
              <a:rPr lang="en-US" altLang="zh-CN" sz="2000" b="1" dirty="0">
                <a:solidFill>
                  <a:srgbClr val="0000FF"/>
                </a:solidFill>
                <a:ea typeface="宋体" panose="02010600030101010101" pitchFamily="2" charset="-122"/>
              </a:rPr>
              <a:t>G = 1/4</a:t>
            </a:r>
            <a:r>
              <a:rPr lang="en-US" altLang="zh-CN" sz="2000" dirty="0" smtClean="0">
                <a:ea typeface="宋体" panose="02010600030101010101" pitchFamily="2" charset="-122"/>
              </a:rPr>
              <a:t>. In this case S = G× e</a:t>
            </a:r>
            <a:r>
              <a:rPr lang="en-US" altLang="zh-CN" sz="2000" baseline="30000" dirty="0" smtClean="0">
                <a:ea typeface="宋体" panose="02010600030101010101" pitchFamily="2" charset="-122"/>
              </a:rPr>
              <a:t>−2G </a:t>
            </a:r>
            <a:r>
              <a:rPr lang="en-US" altLang="zh-CN" sz="2000" dirty="0" smtClean="0">
                <a:ea typeface="宋体" panose="02010600030101010101" pitchFamily="2" charset="-122"/>
              </a:rPr>
              <a:t>= 0.152 (15.2%). This means that the throughput </a:t>
            </a:r>
            <a:r>
              <a:rPr lang="en-US" altLang="zh-CN" sz="2000" dirty="0">
                <a:ea typeface="宋体" panose="02010600030101010101" pitchFamily="2" charset="-122"/>
              </a:rPr>
              <a:t>is 250 × 0.152 = 38. Only </a:t>
            </a:r>
            <a:r>
              <a:rPr lang="en-US" altLang="zh-CN" sz="2000" dirty="0" smtClean="0">
                <a:ea typeface="宋体" panose="02010600030101010101" pitchFamily="2" charset="-122"/>
              </a:rPr>
              <a:t>38 frames </a:t>
            </a:r>
            <a:r>
              <a:rPr lang="en-US" altLang="zh-CN" sz="2000" dirty="0">
                <a:ea typeface="宋体" panose="02010600030101010101" pitchFamily="2" charset="-122"/>
              </a:rPr>
              <a:t>out of </a:t>
            </a:r>
            <a:r>
              <a:rPr lang="en-US" altLang="zh-CN" sz="2000" dirty="0" smtClean="0">
                <a:ea typeface="宋体" panose="02010600030101010101" pitchFamily="2" charset="-122"/>
              </a:rPr>
              <a:t>250 </a:t>
            </a:r>
            <a:r>
              <a:rPr lang="en-US" altLang="zh-CN" sz="2000" dirty="0">
                <a:ea typeface="宋体" panose="02010600030101010101" pitchFamily="2" charset="-122"/>
              </a:rPr>
              <a:t>will probably survive</a:t>
            </a:r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8477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Multiple Access Protocols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idx="1"/>
          </p:nvPr>
        </p:nvSpPr>
        <p:spPr>
          <a:xfrm>
            <a:off x="1381125" y="1990725"/>
            <a:ext cx="7315200" cy="4019550"/>
          </a:xfrm>
        </p:spPr>
        <p:txBody>
          <a:bodyPr/>
          <a:lstStyle/>
          <a:p>
            <a:pPr lvl="1"/>
            <a:r>
              <a:rPr lang="en-US" altLang="zh-CN" smtClean="0">
                <a:ea typeface="宋体" panose="02010600030101010101" pitchFamily="2" charset="-122"/>
              </a:rPr>
              <a:t>ALOHA </a:t>
            </a:r>
            <a:r>
              <a:rPr lang="en-US" altLang="zh-CN" smtClean="0">
                <a:solidFill>
                  <a:srgbClr val="0000FF"/>
                </a:solidFill>
                <a:ea typeface="宋体" panose="02010600030101010101" pitchFamily="2" charset="-122"/>
              </a:rPr>
              <a:t>»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CSMA (Carrier Sense Multiple Access) </a:t>
            </a:r>
            <a:r>
              <a:rPr lang="en-US" altLang="zh-CN" smtClean="0">
                <a:solidFill>
                  <a:srgbClr val="0000FF"/>
                </a:solidFill>
                <a:ea typeface="宋体" panose="02010600030101010101" pitchFamily="2" charset="-122"/>
              </a:rPr>
              <a:t>»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Collision-free protocols </a:t>
            </a:r>
            <a:r>
              <a:rPr lang="en-US" altLang="zh-CN" smtClean="0">
                <a:solidFill>
                  <a:srgbClr val="0000FF"/>
                </a:solidFill>
                <a:ea typeface="宋体" panose="02010600030101010101" pitchFamily="2" charset="-122"/>
              </a:rPr>
              <a:t>»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Limited-contention protocols </a:t>
            </a:r>
            <a:r>
              <a:rPr lang="en-US" altLang="zh-CN" smtClean="0">
                <a:solidFill>
                  <a:srgbClr val="0000FF"/>
                </a:solidFill>
                <a:ea typeface="宋体" panose="02010600030101010101" pitchFamily="2" charset="-122"/>
              </a:rPr>
              <a:t>»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Wireless LAN protocols </a:t>
            </a:r>
            <a:r>
              <a:rPr lang="en-US" altLang="zh-CN" smtClean="0">
                <a:solidFill>
                  <a:srgbClr val="0000FF"/>
                </a:solidFill>
                <a:ea typeface="宋体" panose="02010600030101010101" pitchFamily="2" charset="-122"/>
              </a:rPr>
              <a:t>»</a:t>
            </a:r>
            <a:endParaRPr lang="en-US" altLang="zh-CN" smtClean="0">
              <a:ea typeface="宋体" panose="02010600030101010101" pitchFamily="2" charset="-122"/>
            </a:endParaRPr>
          </a:p>
          <a:p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Computer Networks, Chapter 4 Medium Access Control Sublayer</a:t>
            </a:r>
            <a:endParaRPr lang="en-US" altLang="zh-CN" i="0"/>
          </a:p>
        </p:txBody>
      </p:sp>
    </p:spTree>
    <p:extLst>
      <p:ext uri="{BB962C8B-B14F-4D97-AF65-F5344CB8AC3E}">
        <p14:creationId xmlns:p14="http://schemas.microsoft.com/office/powerpoint/2010/main" val="3792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1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1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1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1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CSMA (1)</a:t>
            </a:r>
          </a:p>
        </p:txBody>
      </p:sp>
      <p:sp>
        <p:nvSpPr>
          <p:cNvPr id="16388" name="Content Placeholder 3"/>
          <p:cNvSpPr>
            <a:spLocks noGrp="1"/>
          </p:cNvSpPr>
          <p:nvPr>
            <p:ph idx="1"/>
          </p:nvPr>
        </p:nvSpPr>
        <p:spPr>
          <a:xfrm>
            <a:off x="914400" y="1611313"/>
            <a:ext cx="7789863" cy="4598987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CSMA improves on ALOHA by sensing the channel!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User doesn’t send if it senses someone else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Based </a:t>
            </a:r>
            <a:r>
              <a:rPr lang="en-US" altLang="zh-CN">
                <a:ea typeface="宋体" panose="02010600030101010101" pitchFamily="2" charset="-122"/>
              </a:rPr>
              <a:t>on the principle “</a:t>
            </a:r>
            <a:r>
              <a:rPr lang="en-US" altLang="zh-CN">
                <a:solidFill>
                  <a:srgbClr val="0000FF"/>
                </a:solidFill>
                <a:ea typeface="宋体" panose="02010600030101010101" pitchFamily="2" charset="-122"/>
              </a:rPr>
              <a:t>sense before transmit</a:t>
            </a:r>
            <a:r>
              <a:rPr lang="en-US" altLang="zh-CN">
                <a:ea typeface="宋体" panose="02010600030101010101" pitchFamily="2" charset="-122"/>
              </a:rPr>
              <a:t>” or “</a:t>
            </a:r>
            <a:r>
              <a:rPr lang="en-US" altLang="zh-CN">
                <a:solidFill>
                  <a:srgbClr val="0000FF"/>
                </a:solidFill>
                <a:ea typeface="宋体" panose="02010600030101010101" pitchFamily="2" charset="-122"/>
              </a:rPr>
              <a:t>listen before talk</a:t>
            </a:r>
            <a:r>
              <a:rPr lang="en-US" altLang="zh-CN">
                <a:ea typeface="宋体" panose="02010600030101010101" pitchFamily="2" charset="-122"/>
              </a:rPr>
              <a:t>.”</a:t>
            </a:r>
          </a:p>
          <a:p>
            <a:pPr lvl="1"/>
            <a:endParaRPr lang="en-US" altLang="zh-CN" smtClean="0">
              <a:ea typeface="宋体" panose="02010600030101010101" pitchFamily="2" charset="-122"/>
            </a:endParaRPr>
          </a:p>
          <a:p>
            <a:pPr marL="0" lvl="1" indent="0">
              <a:buNone/>
            </a:pPr>
            <a:endParaRPr lang="en-US" altLang="zh-CN">
              <a:ea typeface="宋体" panose="02010600030101010101" pitchFamily="2" charset="-122"/>
            </a:endParaRPr>
          </a:p>
          <a:p>
            <a:pPr marL="0" lvl="1" indent="0">
              <a:buNone/>
            </a:pPr>
            <a:endParaRPr lang="en-US" altLang="zh-CN" smtClean="0">
              <a:ea typeface="宋体" panose="02010600030101010101" pitchFamily="2" charset="-122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31" y="3538537"/>
            <a:ext cx="8669337" cy="259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Computer Networks, Chapter 4 Medium Access Control Sublayer</a:t>
            </a:r>
            <a:endParaRPr lang="en-US" altLang="zh-CN" i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Behavior of three persistence methods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Variations on what to do if the channel is busy: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1-persistent (greedy) sends as soon as idle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Nonpersistent waits a random time then tries again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p-persistent sends with probability p when idle</a:t>
            </a:r>
          </a:p>
          <a:p>
            <a:endParaRPr lang="zh-CN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38" y="3208883"/>
            <a:ext cx="350520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548" y="3208883"/>
            <a:ext cx="4625975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219" y="4942437"/>
            <a:ext cx="6886574" cy="161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140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The MAC Sublayer</a:t>
            </a:r>
          </a:p>
        </p:txBody>
      </p:sp>
      <p:sp>
        <p:nvSpPr>
          <p:cNvPr id="7172" name="Content Placeholder 2"/>
          <p:cNvSpPr>
            <a:spLocks noGrp="1"/>
          </p:cNvSpPr>
          <p:nvPr>
            <p:ph idx="1"/>
          </p:nvPr>
        </p:nvSpPr>
        <p:spPr>
          <a:xfrm>
            <a:off x="1381125" y="2390775"/>
            <a:ext cx="5076825" cy="4019550"/>
          </a:xfrm>
        </p:spPr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Responsible for deciding who sends next on a multi-access link</a:t>
            </a:r>
          </a:p>
          <a:p>
            <a:pPr lvl="1"/>
            <a:r>
              <a:rPr lang="en-US" altLang="zh-CN" dirty="0" smtClean="0">
                <a:ea typeface="宋体" panose="02010600030101010101" pitchFamily="2" charset="-122"/>
              </a:rPr>
              <a:t>An important part of the link layer, especially for LANs</a:t>
            </a:r>
          </a:p>
        </p:txBody>
      </p:sp>
      <p:grpSp>
        <p:nvGrpSpPr>
          <p:cNvPr id="7173" name="Group 26"/>
          <p:cNvGrpSpPr>
            <a:grpSpLocks/>
          </p:cNvGrpSpPr>
          <p:nvPr/>
        </p:nvGrpSpPr>
        <p:grpSpPr bwMode="auto">
          <a:xfrm>
            <a:off x="6753225" y="2257425"/>
            <a:ext cx="1466850" cy="1930400"/>
            <a:chOff x="6753225" y="2638425"/>
            <a:chExt cx="1466850" cy="1930400"/>
          </a:xfrm>
        </p:grpSpPr>
        <p:sp>
          <p:nvSpPr>
            <p:cNvPr id="7176" name="Rectangle 4"/>
            <p:cNvSpPr>
              <a:spLocks noChangeArrowheads="1"/>
            </p:cNvSpPr>
            <p:nvPr/>
          </p:nvSpPr>
          <p:spPr bwMode="auto">
            <a:xfrm>
              <a:off x="6753225" y="4187825"/>
              <a:ext cx="14478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ts val="1800"/>
                </a:spcBef>
                <a:buClr>
                  <a:srgbClr val="0000FF"/>
                </a:buClr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ts val="600"/>
                </a:spcBef>
                <a:buClr>
                  <a:srgbClr val="0000FF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Arial" panose="020B0604020202020204" pitchFamily="34" charset="0"/>
                <a:buChar char="−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7177" name="Rectangle 5"/>
            <p:cNvSpPr>
              <a:spLocks noChangeArrowheads="1"/>
            </p:cNvSpPr>
            <p:nvPr/>
          </p:nvSpPr>
          <p:spPr bwMode="auto">
            <a:xfrm>
              <a:off x="6753225" y="3806825"/>
              <a:ext cx="1447800" cy="381000"/>
            </a:xfrm>
            <a:prstGeom prst="rect">
              <a:avLst/>
            </a:prstGeom>
            <a:solidFill>
              <a:srgbClr val="FF2BD8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ts val="1800"/>
                </a:spcBef>
                <a:buClr>
                  <a:srgbClr val="0000FF"/>
                </a:buClr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ts val="600"/>
                </a:spcBef>
                <a:buClr>
                  <a:srgbClr val="0000FF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Arial" panose="020B0604020202020204" pitchFamily="34" charset="0"/>
                <a:buChar char="−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7178" name="Rectangle 6"/>
            <p:cNvSpPr>
              <a:spLocks noChangeArrowheads="1"/>
            </p:cNvSpPr>
            <p:nvPr/>
          </p:nvSpPr>
          <p:spPr bwMode="auto">
            <a:xfrm>
              <a:off x="6753225" y="3416300"/>
              <a:ext cx="1447800" cy="381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ts val="1800"/>
                </a:spcBef>
                <a:buClr>
                  <a:srgbClr val="0000FF"/>
                </a:buClr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ts val="600"/>
                </a:spcBef>
                <a:buClr>
                  <a:srgbClr val="0000FF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Arial" panose="020B0604020202020204" pitchFamily="34" charset="0"/>
                <a:buChar char="−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7179" name="Rectangle 7"/>
            <p:cNvSpPr>
              <a:spLocks noChangeArrowheads="1"/>
            </p:cNvSpPr>
            <p:nvPr/>
          </p:nvSpPr>
          <p:spPr bwMode="auto">
            <a:xfrm>
              <a:off x="6753225" y="3035300"/>
              <a:ext cx="14478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ts val="1800"/>
                </a:spcBef>
                <a:buClr>
                  <a:srgbClr val="0000FF"/>
                </a:buClr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ts val="600"/>
                </a:spcBef>
                <a:buClr>
                  <a:srgbClr val="0000FF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Arial" panose="020B0604020202020204" pitchFamily="34" charset="0"/>
                <a:buChar char="−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7180" name="Rectangle 10"/>
            <p:cNvSpPr>
              <a:spLocks noChangeArrowheads="1"/>
            </p:cNvSpPr>
            <p:nvPr/>
          </p:nvSpPr>
          <p:spPr bwMode="auto">
            <a:xfrm>
              <a:off x="6753225" y="2657475"/>
              <a:ext cx="14478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ts val="1800"/>
                </a:spcBef>
                <a:buClr>
                  <a:srgbClr val="0000FF"/>
                </a:buClr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ts val="600"/>
                </a:spcBef>
                <a:buClr>
                  <a:srgbClr val="0000FF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Arial" panose="020B0604020202020204" pitchFamily="34" charset="0"/>
                <a:buChar char="−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7181" name="Text Box 11"/>
            <p:cNvSpPr txBox="1">
              <a:spLocks noChangeArrowheads="1"/>
            </p:cNvSpPr>
            <p:nvPr/>
          </p:nvSpPr>
          <p:spPr bwMode="auto">
            <a:xfrm>
              <a:off x="6916738" y="4162425"/>
              <a:ext cx="1131887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1800"/>
                </a:spcBef>
                <a:buClr>
                  <a:srgbClr val="0000FF"/>
                </a:buClr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ts val="600"/>
                </a:spcBef>
                <a:buClr>
                  <a:srgbClr val="0000FF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Arial" panose="020B0604020202020204" pitchFamily="34" charset="0"/>
                <a:buChar char="−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Physical</a:t>
              </a:r>
            </a:p>
          </p:txBody>
        </p:sp>
        <p:sp>
          <p:nvSpPr>
            <p:cNvPr id="7182" name="Text Box 12"/>
            <p:cNvSpPr txBox="1">
              <a:spLocks noChangeArrowheads="1"/>
            </p:cNvSpPr>
            <p:nvPr/>
          </p:nvSpPr>
          <p:spPr bwMode="auto">
            <a:xfrm>
              <a:off x="7145975" y="3797300"/>
              <a:ext cx="65594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1800"/>
                </a:spcBef>
                <a:buClr>
                  <a:srgbClr val="0000FF"/>
                </a:buClr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ts val="600"/>
                </a:spcBef>
                <a:buClr>
                  <a:srgbClr val="0000FF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Arial" panose="020B0604020202020204" pitchFamily="34" charset="0"/>
                <a:buChar char="−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Link</a:t>
              </a:r>
            </a:p>
          </p:txBody>
        </p:sp>
        <p:sp>
          <p:nvSpPr>
            <p:cNvPr id="7183" name="Text Box 13"/>
            <p:cNvSpPr txBox="1">
              <a:spLocks noChangeArrowheads="1"/>
            </p:cNvSpPr>
            <p:nvPr/>
          </p:nvSpPr>
          <p:spPr bwMode="auto">
            <a:xfrm>
              <a:off x="6904038" y="3432175"/>
              <a:ext cx="1116012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1800"/>
                </a:spcBef>
                <a:buClr>
                  <a:srgbClr val="0000FF"/>
                </a:buClr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ts val="600"/>
                </a:spcBef>
                <a:buClr>
                  <a:srgbClr val="0000FF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Arial" panose="020B0604020202020204" pitchFamily="34" charset="0"/>
                <a:buChar char="−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Network</a:t>
              </a:r>
            </a:p>
          </p:txBody>
        </p:sp>
        <p:sp>
          <p:nvSpPr>
            <p:cNvPr id="7184" name="Text Box 14"/>
            <p:cNvSpPr txBox="1">
              <a:spLocks noChangeArrowheads="1"/>
            </p:cNvSpPr>
            <p:nvPr/>
          </p:nvSpPr>
          <p:spPr bwMode="auto">
            <a:xfrm>
              <a:off x="6818313" y="3035300"/>
              <a:ext cx="12700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1800"/>
                </a:spcBef>
                <a:buClr>
                  <a:srgbClr val="0000FF"/>
                </a:buClr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ts val="600"/>
                </a:spcBef>
                <a:buClr>
                  <a:srgbClr val="0000FF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Arial" panose="020B0604020202020204" pitchFamily="34" charset="0"/>
                <a:buChar char="−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Transport</a:t>
              </a:r>
            </a:p>
          </p:txBody>
        </p:sp>
        <p:sp>
          <p:nvSpPr>
            <p:cNvPr id="7185" name="Text Box 17"/>
            <p:cNvSpPr txBox="1">
              <a:spLocks noChangeArrowheads="1"/>
            </p:cNvSpPr>
            <p:nvPr/>
          </p:nvSpPr>
          <p:spPr bwMode="auto">
            <a:xfrm>
              <a:off x="6791325" y="2638425"/>
              <a:ext cx="14287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1800"/>
                </a:spcBef>
                <a:buClr>
                  <a:srgbClr val="0000FF"/>
                </a:buClr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ts val="600"/>
                </a:spcBef>
                <a:buClr>
                  <a:srgbClr val="0000FF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Arial" panose="020B0604020202020204" pitchFamily="34" charset="0"/>
                <a:buChar char="−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Application</a:t>
              </a:r>
            </a:p>
          </p:txBody>
        </p:sp>
      </p:grpSp>
      <p:sp>
        <p:nvSpPr>
          <p:cNvPr id="7174" name="TextBox 30"/>
          <p:cNvSpPr txBox="1">
            <a:spLocks noChangeArrowheads="1"/>
          </p:cNvSpPr>
          <p:nvPr/>
        </p:nvSpPr>
        <p:spPr bwMode="auto">
          <a:xfrm>
            <a:off x="5046663" y="4489450"/>
            <a:ext cx="1820862" cy="368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800"/>
              </a:spcBef>
              <a:buClr>
                <a:srgbClr val="0000FF"/>
              </a:buCl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MAC is in here!</a:t>
            </a:r>
          </a:p>
        </p:txBody>
      </p:sp>
      <p:sp>
        <p:nvSpPr>
          <p:cNvPr id="32" name="Freeform 31"/>
          <p:cNvSpPr/>
          <p:nvPr/>
        </p:nvSpPr>
        <p:spPr bwMode="auto">
          <a:xfrm rot="19132956">
            <a:off x="5513388" y="3892550"/>
            <a:ext cx="1300162" cy="244475"/>
          </a:xfrm>
          <a:custGeom>
            <a:avLst/>
            <a:gdLst>
              <a:gd name="connsiteX0" fmla="*/ 0 w 523875"/>
              <a:gd name="connsiteY0" fmla="*/ 103188 h 150813"/>
              <a:gd name="connsiteX1" fmla="*/ 219075 w 523875"/>
              <a:gd name="connsiteY1" fmla="*/ 7938 h 150813"/>
              <a:gd name="connsiteX2" fmla="*/ 523875 w 523875"/>
              <a:gd name="connsiteY2" fmla="*/ 150813 h 150813"/>
              <a:gd name="connsiteX0" fmla="*/ 0 w 523875"/>
              <a:gd name="connsiteY0" fmla="*/ 112713 h 160338"/>
              <a:gd name="connsiteX1" fmla="*/ 304800 w 523875"/>
              <a:gd name="connsiteY1" fmla="*/ 7938 h 160338"/>
              <a:gd name="connsiteX2" fmla="*/ 523875 w 523875"/>
              <a:gd name="connsiteY2" fmla="*/ 160338 h 160338"/>
              <a:gd name="connsiteX0" fmla="*/ 0 w 533400"/>
              <a:gd name="connsiteY0" fmla="*/ 106362 h 115887"/>
              <a:gd name="connsiteX1" fmla="*/ 304800 w 533400"/>
              <a:gd name="connsiteY1" fmla="*/ 1587 h 115887"/>
              <a:gd name="connsiteX2" fmla="*/ 533400 w 533400"/>
              <a:gd name="connsiteY2" fmla="*/ 115887 h 11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" h="115887">
                <a:moveTo>
                  <a:pt x="0" y="106362"/>
                </a:moveTo>
                <a:cubicBezTo>
                  <a:pt x="65881" y="54768"/>
                  <a:pt x="215900" y="0"/>
                  <a:pt x="304800" y="1587"/>
                </a:cubicBezTo>
                <a:cubicBezTo>
                  <a:pt x="393700" y="3174"/>
                  <a:pt x="424656" y="48418"/>
                  <a:pt x="533400" y="115887"/>
                </a:cubicBezTo>
              </a:path>
            </a:pathLst>
          </a:custGeom>
          <a:noFill/>
          <a:ln w="1905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Computer Networks, Chapter 4 Medium Access Control Sublayer</a:t>
            </a:r>
            <a:endParaRPr lang="en-US" altLang="zh-CN" i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Flow diagram for three persistence methods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1100139"/>
            <a:ext cx="2474913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512" y="1143000"/>
            <a:ext cx="3606800" cy="202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070" y="3170238"/>
            <a:ext cx="5927859" cy="335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628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Performance of CSMA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411288"/>
            <a:ext cx="7789863" cy="4598987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CSMA outperforms ALOHA, and being less persistent is better under high load</a:t>
            </a:r>
          </a:p>
        </p:txBody>
      </p:sp>
      <p:pic>
        <p:nvPicPr>
          <p:cNvPr id="184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0"/>
          <a:stretch>
            <a:fillRect/>
          </a:stretch>
        </p:blipFill>
        <p:spPr bwMode="auto">
          <a:xfrm>
            <a:off x="485775" y="2247900"/>
            <a:ext cx="8172450" cy="385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Computer Networks, Chapter 4 Medium Access Control Sublayer</a:t>
            </a:r>
            <a:endParaRPr lang="en-US" altLang="zh-CN" i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CSMA with Collision Detection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CSMA/CD improvement is to </a:t>
            </a:r>
            <a:r>
              <a:rPr lang="en-US" altLang="zh-CN" dirty="0" smtClean="0">
                <a:solidFill>
                  <a:srgbClr val="0000FF"/>
                </a:solidFill>
                <a:ea typeface="宋体" panose="02010600030101010101" pitchFamily="2" charset="-122"/>
              </a:rPr>
              <a:t>detect/abort collisions</a:t>
            </a:r>
          </a:p>
          <a:p>
            <a:pPr lvl="1"/>
            <a:r>
              <a:rPr lang="en-US" altLang="zh-CN" dirty="0" smtClean="0">
                <a:ea typeface="宋体" panose="02010600030101010101" pitchFamily="2" charset="-122"/>
              </a:rPr>
              <a:t>Reduced contention times improve performance</a:t>
            </a:r>
          </a:p>
          <a:p>
            <a:pPr lvl="1"/>
            <a:r>
              <a:rPr lang="en-US" altLang="zh-CN" dirty="0" smtClean="0">
                <a:ea typeface="宋体" panose="02010600030101010101" pitchFamily="2" charset="-122"/>
              </a:rPr>
              <a:t>A </a:t>
            </a:r>
            <a:r>
              <a:rPr lang="en-US" altLang="zh-CN" dirty="0">
                <a:ea typeface="宋体" panose="02010600030101010101" pitchFamily="2" charset="-122"/>
              </a:rPr>
              <a:t>station monitors the medium after it sends a frame to see if the transmission was successful. 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/>
            <a:r>
              <a:rPr lang="en-US" altLang="zh-CN" dirty="0" smtClean="0">
                <a:ea typeface="宋体" panose="02010600030101010101" pitchFamily="2" charset="-122"/>
              </a:rPr>
              <a:t>If </a:t>
            </a:r>
            <a:r>
              <a:rPr lang="en-US" altLang="zh-CN" dirty="0">
                <a:ea typeface="宋体" panose="02010600030101010101" pitchFamily="2" charset="-122"/>
              </a:rPr>
              <a:t>so, the station is finished. 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/>
            <a:r>
              <a:rPr lang="en-US" altLang="zh-CN" dirty="0" smtClean="0">
                <a:ea typeface="宋体" panose="02010600030101010101" pitchFamily="2" charset="-122"/>
              </a:rPr>
              <a:t>If there </a:t>
            </a:r>
            <a:r>
              <a:rPr lang="en-US" altLang="zh-CN" dirty="0">
                <a:ea typeface="宋体" panose="02010600030101010101" pitchFamily="2" charset="-122"/>
              </a:rPr>
              <a:t>is a collision, the frame is sent again.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pic>
        <p:nvPicPr>
          <p:cNvPr id="1946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8" y="3871910"/>
            <a:ext cx="8512175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2" name="TextBox 11"/>
          <p:cNvSpPr txBox="1">
            <a:spLocks noChangeArrowheads="1"/>
          </p:cNvSpPr>
          <p:nvPr/>
        </p:nvSpPr>
        <p:spPr bwMode="auto">
          <a:xfrm>
            <a:off x="6424613" y="3887785"/>
            <a:ext cx="1916113" cy="9223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800"/>
              </a:spcBef>
              <a:buClr>
                <a:srgbClr val="0000FF"/>
              </a:buCl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Collision time is much shorter than frame time</a:t>
            </a:r>
          </a:p>
        </p:txBody>
      </p:sp>
      <p:sp>
        <p:nvSpPr>
          <p:cNvPr id="13" name="Freeform 12"/>
          <p:cNvSpPr/>
          <p:nvPr/>
        </p:nvSpPr>
        <p:spPr bwMode="auto">
          <a:xfrm rot="20174098" flipH="1">
            <a:off x="5072063" y="4416423"/>
            <a:ext cx="1300163" cy="244475"/>
          </a:xfrm>
          <a:custGeom>
            <a:avLst/>
            <a:gdLst>
              <a:gd name="connsiteX0" fmla="*/ 0 w 523875"/>
              <a:gd name="connsiteY0" fmla="*/ 103188 h 150813"/>
              <a:gd name="connsiteX1" fmla="*/ 219075 w 523875"/>
              <a:gd name="connsiteY1" fmla="*/ 7938 h 150813"/>
              <a:gd name="connsiteX2" fmla="*/ 523875 w 523875"/>
              <a:gd name="connsiteY2" fmla="*/ 150813 h 150813"/>
              <a:gd name="connsiteX0" fmla="*/ 0 w 523875"/>
              <a:gd name="connsiteY0" fmla="*/ 112713 h 160338"/>
              <a:gd name="connsiteX1" fmla="*/ 304800 w 523875"/>
              <a:gd name="connsiteY1" fmla="*/ 7938 h 160338"/>
              <a:gd name="connsiteX2" fmla="*/ 523875 w 523875"/>
              <a:gd name="connsiteY2" fmla="*/ 160338 h 160338"/>
              <a:gd name="connsiteX0" fmla="*/ 0 w 533400"/>
              <a:gd name="connsiteY0" fmla="*/ 106362 h 115887"/>
              <a:gd name="connsiteX1" fmla="*/ 304800 w 533400"/>
              <a:gd name="connsiteY1" fmla="*/ 1587 h 115887"/>
              <a:gd name="connsiteX2" fmla="*/ 533400 w 533400"/>
              <a:gd name="connsiteY2" fmla="*/ 115887 h 11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" h="115887">
                <a:moveTo>
                  <a:pt x="0" y="106362"/>
                </a:moveTo>
                <a:cubicBezTo>
                  <a:pt x="65881" y="54768"/>
                  <a:pt x="215900" y="0"/>
                  <a:pt x="304800" y="1587"/>
                </a:cubicBezTo>
                <a:cubicBezTo>
                  <a:pt x="393700" y="3174"/>
                  <a:pt x="424656" y="48418"/>
                  <a:pt x="533400" y="115887"/>
                </a:cubicBezTo>
              </a:path>
            </a:pathLst>
          </a:custGeom>
          <a:noFill/>
          <a:ln w="1905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en-US" dirty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Collision of the first bit in CSMA/CD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8" y="2378075"/>
            <a:ext cx="8094662" cy="242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885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Collision and abortion in CSMA/CD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2524125"/>
            <a:ext cx="815657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468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Flow diagram for CSMA/CD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524000"/>
            <a:ext cx="6586538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0"/>
            <a:ext cx="2762250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页脚占位符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Computer Networks, Chapter 4 Medium Access Control Sublayer</a:t>
            </a:r>
            <a:endParaRPr lang="en-US" altLang="zh-CN" i="0"/>
          </a:p>
        </p:txBody>
      </p:sp>
    </p:spTree>
    <p:extLst>
      <p:ext uri="{BB962C8B-B14F-4D97-AF65-F5344CB8AC3E}">
        <p14:creationId xmlns:p14="http://schemas.microsoft.com/office/powerpoint/2010/main" val="366052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Example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network using CSMA/CD has a bandwidth of 10 Mbps. If the maximum propagation time (including the delays in the devices and ignoring the time needed to send a jamming </a:t>
            </a:r>
            <a:r>
              <a:rPr lang="en-US" altLang="zh-CN" dirty="0" smtClean="0"/>
              <a:t>signal) </a:t>
            </a:r>
            <a:r>
              <a:rPr lang="en-US" altLang="zh-CN" dirty="0"/>
              <a:t>is 25.6 </a:t>
            </a:r>
            <a:r>
              <a:rPr lang="en-US" altLang="zh-CN" dirty="0" err="1"/>
              <a:t>μs</a:t>
            </a:r>
            <a:r>
              <a:rPr lang="en-US" altLang="zh-CN" dirty="0"/>
              <a:t>, what is the minimum size of the frame</a:t>
            </a:r>
            <a:r>
              <a:rPr lang="en-US" altLang="zh-CN" dirty="0" smtClean="0"/>
              <a:t>?</a:t>
            </a:r>
          </a:p>
          <a:p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Solution </a:t>
            </a:r>
            <a:endParaRPr lang="en-US" altLang="zh-CN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r>
              <a:rPr lang="en-US" altLang="zh-CN" dirty="0" smtClean="0">
                <a:ea typeface="宋体" panose="02010600030101010101" pitchFamily="2" charset="-122"/>
              </a:rPr>
              <a:t>The </a:t>
            </a:r>
            <a:r>
              <a:rPr lang="en-US" altLang="zh-CN" dirty="0">
                <a:ea typeface="宋体" panose="02010600030101010101" pitchFamily="2" charset="-122"/>
              </a:rPr>
              <a:t>minimum frame transmission time is </a:t>
            </a:r>
            <a:r>
              <a:rPr lang="en-US" altLang="zh-CN" dirty="0" smtClean="0">
                <a:ea typeface="宋体" panose="02010600030101010101" pitchFamily="2" charset="-122"/>
              </a:rPr>
              <a:t>2 </a:t>
            </a:r>
            <a:r>
              <a:rPr lang="en-US" altLang="zh-CN" dirty="0">
                <a:ea typeface="宋体" panose="02010600030101010101" pitchFamily="2" charset="-122"/>
              </a:rPr>
              <a:t>× </a:t>
            </a:r>
            <a:r>
              <a:rPr lang="en-US" altLang="zh-CN" dirty="0" err="1">
                <a:ea typeface="宋体" panose="02010600030101010101" pitchFamily="2" charset="-122"/>
              </a:rPr>
              <a:t>T</a:t>
            </a:r>
            <a:r>
              <a:rPr lang="en-US" altLang="zh-CN" baseline="-14000" dirty="0" err="1">
                <a:ea typeface="宋体" panose="02010600030101010101" pitchFamily="2" charset="-122"/>
              </a:rPr>
              <a:t>p</a:t>
            </a:r>
            <a:r>
              <a:rPr lang="en-US" altLang="zh-CN" dirty="0">
                <a:ea typeface="宋体" panose="02010600030101010101" pitchFamily="2" charset="-122"/>
              </a:rPr>
              <a:t> = </a:t>
            </a:r>
            <a:r>
              <a:rPr lang="en-US" altLang="zh-CN" dirty="0" smtClean="0">
                <a:ea typeface="宋体" panose="02010600030101010101" pitchFamily="2" charset="-122"/>
              </a:rPr>
              <a:t>51.2 </a:t>
            </a:r>
            <a:r>
              <a:rPr lang="en-US" altLang="zh-CN" dirty="0" err="1" smtClean="0">
                <a:ea typeface="宋体" panose="02010600030101010101" pitchFamily="2" charset="-122"/>
              </a:rPr>
              <a:t>μs</a:t>
            </a:r>
            <a:r>
              <a:rPr lang="en-US" altLang="zh-CN" dirty="0" smtClean="0">
                <a:ea typeface="宋体" panose="02010600030101010101" pitchFamily="2" charset="-122"/>
              </a:rPr>
              <a:t>. This </a:t>
            </a:r>
            <a:r>
              <a:rPr lang="en-US" altLang="zh-CN" dirty="0">
                <a:ea typeface="宋体" panose="02010600030101010101" pitchFamily="2" charset="-122"/>
              </a:rPr>
              <a:t>means, in the worst case, a station needs to transmit for a period of </a:t>
            </a:r>
            <a:r>
              <a:rPr lang="en-US" altLang="zh-CN" dirty="0" smtClean="0">
                <a:ea typeface="宋体" panose="02010600030101010101" pitchFamily="2" charset="-122"/>
              </a:rPr>
              <a:t>51.2 </a:t>
            </a:r>
            <a:r>
              <a:rPr lang="en-US" altLang="zh-CN" dirty="0" err="1">
                <a:ea typeface="宋体" panose="02010600030101010101" pitchFamily="2" charset="-122"/>
              </a:rPr>
              <a:t>μs</a:t>
            </a:r>
            <a:r>
              <a:rPr lang="en-US" altLang="zh-CN" dirty="0">
                <a:ea typeface="宋体" panose="02010600030101010101" pitchFamily="2" charset="-122"/>
              </a:rPr>
              <a:t> to detect the collision. 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r>
              <a:rPr lang="en-US" altLang="zh-CN" dirty="0" smtClean="0">
                <a:ea typeface="宋体" panose="02010600030101010101" pitchFamily="2" charset="-122"/>
              </a:rPr>
              <a:t>The </a:t>
            </a:r>
            <a:r>
              <a:rPr lang="en-US" altLang="zh-CN" dirty="0">
                <a:ea typeface="宋体" panose="02010600030101010101" pitchFamily="2" charset="-122"/>
              </a:rPr>
              <a:t>minimum size of the frame is 10 Mbps × </a:t>
            </a:r>
            <a:r>
              <a:rPr lang="en-US" altLang="zh-CN" dirty="0" smtClean="0">
                <a:ea typeface="宋体" panose="02010600030101010101" pitchFamily="2" charset="-122"/>
              </a:rPr>
              <a:t>51.2 </a:t>
            </a:r>
            <a:r>
              <a:rPr lang="en-US" altLang="zh-CN" dirty="0" err="1">
                <a:ea typeface="宋体" panose="02010600030101010101" pitchFamily="2" charset="-122"/>
              </a:rPr>
              <a:t>μs</a:t>
            </a:r>
            <a:r>
              <a:rPr lang="en-US" altLang="zh-CN" dirty="0">
                <a:ea typeface="宋体" panose="02010600030101010101" pitchFamily="2" charset="-122"/>
              </a:rPr>
              <a:t> = 512 bits or 64 bytes. </a:t>
            </a:r>
            <a:r>
              <a:rPr lang="en-US" altLang="zh-CN" dirty="0" smtClean="0">
                <a:ea typeface="宋体" panose="02010600030101010101" pitchFamily="2" charset="-122"/>
              </a:rPr>
              <a:t>This </a:t>
            </a:r>
            <a:r>
              <a:rPr lang="en-US" altLang="zh-CN" dirty="0">
                <a:ea typeface="宋体" panose="02010600030101010101" pitchFamily="2" charset="-122"/>
              </a:rPr>
              <a:t>is actually the minimum size of the frame for Standard Ethernet, as we will see later in the chapter.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1307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Multiple Access Protocols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idx="1"/>
          </p:nvPr>
        </p:nvSpPr>
        <p:spPr>
          <a:xfrm>
            <a:off x="1381125" y="1990725"/>
            <a:ext cx="7315200" cy="4019550"/>
          </a:xfrm>
        </p:spPr>
        <p:txBody>
          <a:bodyPr/>
          <a:lstStyle/>
          <a:p>
            <a:pPr lvl="1"/>
            <a:r>
              <a:rPr lang="en-US" altLang="zh-CN" smtClean="0">
                <a:ea typeface="宋体" panose="02010600030101010101" pitchFamily="2" charset="-122"/>
              </a:rPr>
              <a:t>ALOHA </a:t>
            </a:r>
            <a:r>
              <a:rPr lang="en-US" altLang="zh-CN" smtClean="0">
                <a:solidFill>
                  <a:srgbClr val="0000FF"/>
                </a:solidFill>
                <a:ea typeface="宋体" panose="02010600030101010101" pitchFamily="2" charset="-122"/>
              </a:rPr>
              <a:t>»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CSMA (Carrier Sense Multiple Access) </a:t>
            </a:r>
            <a:r>
              <a:rPr lang="en-US" altLang="zh-CN" smtClean="0">
                <a:solidFill>
                  <a:srgbClr val="0000FF"/>
                </a:solidFill>
                <a:ea typeface="宋体" panose="02010600030101010101" pitchFamily="2" charset="-122"/>
              </a:rPr>
              <a:t>»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Collision-free protocols </a:t>
            </a:r>
            <a:r>
              <a:rPr lang="en-US" altLang="zh-CN" smtClean="0">
                <a:solidFill>
                  <a:srgbClr val="0000FF"/>
                </a:solidFill>
                <a:ea typeface="宋体" panose="02010600030101010101" pitchFamily="2" charset="-122"/>
              </a:rPr>
              <a:t>»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Limited-contention protocols </a:t>
            </a:r>
            <a:r>
              <a:rPr lang="en-US" altLang="zh-CN" smtClean="0">
                <a:solidFill>
                  <a:srgbClr val="0000FF"/>
                </a:solidFill>
                <a:ea typeface="宋体" panose="02010600030101010101" pitchFamily="2" charset="-122"/>
              </a:rPr>
              <a:t>»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Wireless LAN protocols </a:t>
            </a:r>
            <a:r>
              <a:rPr lang="en-US" altLang="zh-CN" smtClean="0">
                <a:solidFill>
                  <a:srgbClr val="0000FF"/>
                </a:solidFill>
                <a:ea typeface="宋体" panose="02010600030101010101" pitchFamily="2" charset="-122"/>
              </a:rPr>
              <a:t>»</a:t>
            </a:r>
            <a:endParaRPr lang="en-US" altLang="zh-CN" smtClean="0">
              <a:ea typeface="宋体" panose="02010600030101010101" pitchFamily="2" charset="-122"/>
            </a:endParaRPr>
          </a:p>
          <a:p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Computer Networks, Chapter 4 Medium Access Control Sublayer</a:t>
            </a:r>
            <a:endParaRPr lang="en-US" altLang="zh-CN" i="0"/>
          </a:p>
        </p:txBody>
      </p:sp>
    </p:spTree>
    <p:extLst>
      <p:ext uri="{BB962C8B-B14F-4D97-AF65-F5344CB8AC3E}">
        <p14:creationId xmlns:p14="http://schemas.microsoft.com/office/powerpoint/2010/main" val="334995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1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1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1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1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Collision-Free (1) – Bitmap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411288"/>
            <a:ext cx="7789863" cy="4598987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Collision-free protocols avoid collisions entirely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Senders must know when it is their turn to send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 The basic bit-map protocol: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Sender set a bit in contention slot if they have data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Senders send in turn; everyone knows who has data</a:t>
            </a:r>
          </a:p>
        </p:txBody>
      </p:sp>
      <p:pic>
        <p:nvPicPr>
          <p:cNvPr id="2048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3"/>
          <a:stretch>
            <a:fillRect/>
          </a:stretch>
        </p:blipFill>
        <p:spPr bwMode="auto">
          <a:xfrm>
            <a:off x="257175" y="4105275"/>
            <a:ext cx="8705850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 bwMode="auto">
          <a:xfrm>
            <a:off x="657225" y="4914900"/>
            <a:ext cx="200025" cy="409575"/>
          </a:xfrm>
          <a:prstGeom prst="rect">
            <a:avLst/>
          </a:prstGeom>
          <a:solidFill>
            <a:schemeClr val="accent3">
              <a:lumMod val="60000"/>
              <a:lumOff val="40000"/>
              <a:alpha val="50196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047750" y="4914900"/>
            <a:ext cx="200025" cy="409575"/>
          </a:xfrm>
          <a:prstGeom prst="rect">
            <a:avLst/>
          </a:prstGeom>
          <a:solidFill>
            <a:schemeClr val="accent3">
              <a:lumMod val="60000"/>
              <a:lumOff val="40000"/>
              <a:alpha val="50196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847850" y="4914900"/>
            <a:ext cx="200025" cy="409575"/>
          </a:xfrm>
          <a:prstGeom prst="rect">
            <a:avLst/>
          </a:prstGeom>
          <a:solidFill>
            <a:schemeClr val="accent3">
              <a:lumMod val="60000"/>
              <a:lumOff val="40000"/>
              <a:alpha val="50196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033838" y="4914900"/>
            <a:ext cx="200025" cy="409575"/>
          </a:xfrm>
          <a:prstGeom prst="rect">
            <a:avLst/>
          </a:prstGeom>
          <a:solidFill>
            <a:schemeClr val="accent3">
              <a:lumMod val="60000"/>
              <a:lumOff val="40000"/>
              <a:alpha val="50196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833938" y="4914900"/>
            <a:ext cx="200025" cy="409575"/>
          </a:xfrm>
          <a:prstGeom prst="rect">
            <a:avLst/>
          </a:prstGeom>
          <a:solidFill>
            <a:schemeClr val="accent3">
              <a:lumMod val="60000"/>
              <a:lumOff val="40000"/>
              <a:alpha val="50196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072313" y="4905375"/>
            <a:ext cx="200025" cy="409575"/>
          </a:xfrm>
          <a:prstGeom prst="rect">
            <a:avLst/>
          </a:prstGeom>
          <a:solidFill>
            <a:schemeClr val="accent3">
              <a:lumMod val="60000"/>
              <a:lumOff val="40000"/>
              <a:alpha val="50196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Computer Networks, Chapter 4 Medium Access Control Sublayer</a:t>
            </a:r>
            <a:endParaRPr lang="en-US" altLang="zh-CN" i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Collision-Free (2) – Token Ring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611313"/>
            <a:ext cx="7789863" cy="4598987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Token sent round ring defines the sending order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Station with token may send a frame before passing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Idea can be used without ring too, e.g., token bus</a:t>
            </a:r>
          </a:p>
        </p:txBody>
      </p:sp>
      <p:grpSp>
        <p:nvGrpSpPr>
          <p:cNvPr id="21509" name="Group 11"/>
          <p:cNvGrpSpPr>
            <a:grpSpLocks/>
          </p:cNvGrpSpPr>
          <p:nvPr/>
        </p:nvGrpSpPr>
        <p:grpSpPr bwMode="auto">
          <a:xfrm>
            <a:off x="1219200" y="3143250"/>
            <a:ext cx="6705600" cy="2933700"/>
            <a:chOff x="1143000" y="1828800"/>
            <a:chExt cx="6705600" cy="2933700"/>
          </a:xfrm>
        </p:grpSpPr>
        <p:pic>
          <p:nvPicPr>
            <p:cNvPr id="2151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0" b="7056"/>
            <a:stretch>
              <a:fillRect/>
            </a:stretch>
          </p:blipFill>
          <p:spPr bwMode="auto">
            <a:xfrm>
              <a:off x="2790825" y="1990725"/>
              <a:ext cx="3562350" cy="277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11" name="TextBox 4"/>
            <p:cNvSpPr txBox="1">
              <a:spLocks noChangeArrowheads="1"/>
            </p:cNvSpPr>
            <p:nvPr/>
          </p:nvSpPr>
          <p:spPr bwMode="auto">
            <a:xfrm>
              <a:off x="1143000" y="1981200"/>
              <a:ext cx="17526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800"/>
                </a:spcBef>
                <a:buClr>
                  <a:srgbClr val="0000FF"/>
                </a:buClr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ts val="600"/>
                </a:spcBef>
                <a:buClr>
                  <a:srgbClr val="0000FF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Arial" panose="020B0604020202020204" pitchFamily="34" charset="0"/>
                <a:buChar char="−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Station</a:t>
              </a:r>
            </a:p>
          </p:txBody>
        </p:sp>
        <p:sp>
          <p:nvSpPr>
            <p:cNvPr id="21512" name="TextBox 5"/>
            <p:cNvSpPr txBox="1">
              <a:spLocks noChangeArrowheads="1"/>
            </p:cNvSpPr>
            <p:nvPr/>
          </p:nvSpPr>
          <p:spPr bwMode="auto">
            <a:xfrm>
              <a:off x="1219200" y="3886200"/>
              <a:ext cx="1676400" cy="646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800"/>
                </a:spcBef>
                <a:buClr>
                  <a:srgbClr val="0000FF"/>
                </a:buClr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ts val="600"/>
                </a:spcBef>
                <a:buClr>
                  <a:srgbClr val="0000FF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Arial" panose="020B0604020202020204" pitchFamily="34" charset="0"/>
                <a:buChar char="−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Direction of</a:t>
              </a:r>
            </a:p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transmission</a:t>
              </a:r>
            </a:p>
          </p:txBody>
        </p:sp>
        <p:sp>
          <p:nvSpPr>
            <p:cNvPr id="21513" name="TextBox 6"/>
            <p:cNvSpPr txBox="1">
              <a:spLocks noChangeArrowheads="1"/>
            </p:cNvSpPr>
            <p:nvPr/>
          </p:nvSpPr>
          <p:spPr bwMode="auto">
            <a:xfrm>
              <a:off x="6019800" y="1828800"/>
              <a:ext cx="18288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800"/>
                </a:spcBef>
                <a:buClr>
                  <a:srgbClr val="0000FF"/>
                </a:buClr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ts val="600"/>
                </a:spcBef>
                <a:buClr>
                  <a:srgbClr val="0000FF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Arial" panose="020B0604020202020204" pitchFamily="34" charset="0"/>
                <a:buChar char="−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Token</a:t>
              </a:r>
            </a:p>
          </p:txBody>
        </p:sp>
      </p:grp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Computer Networks, Chapter 4 Medium Access Control Sublayer</a:t>
            </a:r>
            <a:endParaRPr lang="en-US" altLang="zh-CN" i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Multiple Access Problem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u="sng" dirty="0" smtClean="0">
                <a:ea typeface="宋体" panose="02010600030101010101" pitchFamily="2" charset="-122"/>
              </a:rPr>
              <a:t>An </a:t>
            </a:r>
            <a:r>
              <a:rPr lang="en-US" altLang="zh-CN" u="sng" dirty="0">
                <a:ea typeface="宋体" panose="02010600030101010101" pitchFamily="2" charset="-122"/>
              </a:rPr>
              <a:t>example:</a:t>
            </a:r>
            <a:r>
              <a:rPr lang="en-US" altLang="zh-CN" dirty="0">
                <a:ea typeface="宋体" panose="02010600030101010101" pitchFamily="2" charset="-122"/>
              </a:rPr>
              <a:t> a classroom</a:t>
            </a:r>
          </a:p>
          <a:p>
            <a:pPr>
              <a:lnSpc>
                <a:spcPct val="80000"/>
              </a:lnSpc>
            </a:pPr>
            <a:r>
              <a:rPr lang="en-US" altLang="zh-CN" dirty="0">
                <a:ea typeface="宋体" panose="02010600030101010101" pitchFamily="2" charset="-122"/>
              </a:rPr>
              <a:t>Human protocols:</a:t>
            </a:r>
          </a:p>
          <a:p>
            <a:pPr lvl="1">
              <a:lnSpc>
                <a:spcPct val="80000"/>
              </a:lnSpc>
            </a:pPr>
            <a:r>
              <a:rPr lang="en-US" altLang="zh-CN" dirty="0">
                <a:ea typeface="宋体" panose="02010600030101010101" pitchFamily="2" charset="-122"/>
              </a:rPr>
              <a:t>“Give everyone a chance to speak”</a:t>
            </a:r>
          </a:p>
          <a:p>
            <a:pPr lvl="1">
              <a:lnSpc>
                <a:spcPct val="80000"/>
              </a:lnSpc>
            </a:pPr>
            <a:r>
              <a:rPr lang="en-US" altLang="zh-CN" dirty="0">
                <a:ea typeface="宋体" panose="02010600030101010101" pitchFamily="2" charset="-122"/>
              </a:rPr>
              <a:t>“Don’t speak until you are spoken to”</a:t>
            </a:r>
          </a:p>
          <a:p>
            <a:pPr lvl="1">
              <a:lnSpc>
                <a:spcPct val="80000"/>
              </a:lnSpc>
            </a:pPr>
            <a:r>
              <a:rPr lang="en-US" altLang="zh-CN" dirty="0">
                <a:ea typeface="宋体" panose="02010600030101010101" pitchFamily="2" charset="-122"/>
              </a:rPr>
              <a:t>“Don’t monopolize the conversation”</a:t>
            </a:r>
          </a:p>
          <a:p>
            <a:pPr lvl="1">
              <a:lnSpc>
                <a:spcPct val="80000"/>
              </a:lnSpc>
            </a:pPr>
            <a:r>
              <a:rPr lang="en-US" altLang="zh-CN" dirty="0">
                <a:ea typeface="宋体" panose="02010600030101010101" pitchFamily="2" charset="-122"/>
              </a:rPr>
              <a:t>“Raise your hand if you have a question”</a:t>
            </a:r>
          </a:p>
          <a:p>
            <a:pPr lvl="1">
              <a:lnSpc>
                <a:spcPct val="80000"/>
              </a:lnSpc>
            </a:pPr>
            <a:r>
              <a:rPr lang="en-US" altLang="zh-CN" dirty="0">
                <a:ea typeface="宋体" panose="02010600030101010101" pitchFamily="2" charset="-122"/>
              </a:rPr>
              <a:t>“Don’t interrupt when someone is speaking”</a:t>
            </a:r>
          </a:p>
          <a:p>
            <a:pPr lvl="1">
              <a:lnSpc>
                <a:spcPct val="80000"/>
              </a:lnSpc>
            </a:pPr>
            <a:r>
              <a:rPr lang="en-US" altLang="zh-CN" dirty="0">
                <a:ea typeface="宋体" panose="02010600030101010101" pitchFamily="2" charset="-122"/>
              </a:rPr>
              <a:t>“Don’t fall asleep when someone else is talking”</a:t>
            </a:r>
            <a:r>
              <a:rPr lang="en-US" altLang="zh-CN" sz="2800" dirty="0">
                <a:ea typeface="宋体" panose="02010600030101010101" pitchFamily="2" charset="-122"/>
              </a:rPr>
              <a:t> 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marL="0" lvl="1" indent="0">
              <a:lnSpc>
                <a:spcPct val="80000"/>
              </a:lnSpc>
              <a:buNone/>
            </a:pPr>
            <a:endParaRPr lang="en-US" altLang="zh-CN" dirty="0" smtClean="0">
              <a:ea typeface="宋体" panose="02010600030101010101" pitchFamily="2" charset="-122"/>
            </a:endParaRPr>
          </a:p>
          <a:p>
            <a:pPr marL="0" lvl="1" indent="0">
              <a:lnSpc>
                <a:spcPct val="80000"/>
              </a:lnSpc>
              <a:buNone/>
            </a:pPr>
            <a:r>
              <a:rPr lang="en-US" altLang="zh-CN" dirty="0" smtClean="0">
                <a:ea typeface="宋体" panose="02010600030101010101" pitchFamily="2" charset="-122"/>
              </a:rPr>
              <a:t>In </a:t>
            </a:r>
            <a:r>
              <a:rPr lang="en-US" altLang="zh-CN" dirty="0">
                <a:ea typeface="宋体" panose="02010600030101010101" pitchFamily="2" charset="-122"/>
              </a:rPr>
              <a:t>LANs, </a:t>
            </a:r>
            <a:r>
              <a:rPr lang="en-US" altLang="zh-CN" dirty="0" err="1">
                <a:ea typeface="宋体" panose="02010600030101010101" pitchFamily="2" charset="-122"/>
              </a:rPr>
              <a:t>WiFi</a:t>
            </a:r>
            <a:r>
              <a:rPr lang="en-US" altLang="zh-CN" dirty="0">
                <a:ea typeface="宋体" panose="02010600030101010101" pitchFamily="2" charset="-122"/>
              </a:rPr>
              <a:t>, satellite networks, cocktail party</a:t>
            </a:r>
          </a:p>
          <a:p>
            <a:pPr marL="0" lvl="1" indent="0">
              <a:lnSpc>
                <a:spcPct val="80000"/>
              </a:lnSpc>
              <a:buNone/>
            </a:pPr>
            <a:r>
              <a:rPr lang="en-US" altLang="zh-CN" dirty="0">
                <a:ea typeface="宋体" panose="02010600030101010101" pitchFamily="2" charset="-122"/>
              </a:rPr>
              <a:t>If more than 2 users send </a:t>
            </a:r>
            <a:r>
              <a:rPr lang="en-US" altLang="zh-CN" dirty="0" smtClean="0">
                <a:ea typeface="宋体" panose="02010600030101010101" pitchFamily="2" charset="-122"/>
              </a:rPr>
              <a:t>at </a:t>
            </a:r>
            <a:r>
              <a:rPr lang="en-US" altLang="zh-CN" dirty="0">
                <a:ea typeface="宋体" panose="02010600030101010101" pitchFamily="2" charset="-122"/>
              </a:rPr>
              <a:t>the same time - </a:t>
            </a: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collision </a:t>
            </a:r>
          </a:p>
          <a:p>
            <a:pPr marL="0" lvl="1" indent="0">
              <a:lnSpc>
                <a:spcPct val="80000"/>
              </a:lnSpc>
              <a:buNone/>
            </a:pPr>
            <a:r>
              <a:rPr lang="en-US" altLang="zh-CN" dirty="0">
                <a:ea typeface="宋体" panose="02010600030101010101" pitchFamily="2" charset="-122"/>
              </a:rPr>
              <a:t>All collided packets are lost -&gt; waste of bandwidth</a:t>
            </a:r>
          </a:p>
          <a:p>
            <a:pPr lvl="1">
              <a:lnSpc>
                <a:spcPct val="80000"/>
              </a:lnSpc>
            </a:pPr>
            <a:endParaRPr lang="en-GB" altLang="zh-CN" sz="28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174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Collision-Free (3) – Countdown</a:t>
            </a:r>
          </a:p>
        </p:txBody>
      </p:sp>
      <p:sp>
        <p:nvSpPr>
          <p:cNvPr id="22532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229600" cy="1123950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Binary countdown improves on the bitmap protocol</a:t>
            </a:r>
          </a:p>
        </p:txBody>
      </p:sp>
      <p:sp>
        <p:nvSpPr>
          <p:cNvPr id="22533" name="Content Placeholder 8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228600" lvl="1" indent="-228600"/>
            <a:r>
              <a:rPr lang="en-US" altLang="zh-CN" smtClean="0">
                <a:ea typeface="宋体" panose="02010600030101010101" pitchFamily="2" charset="-122"/>
              </a:rPr>
              <a:t>Stations send their address in contention slot (log N bits instead of N bits)</a:t>
            </a:r>
          </a:p>
          <a:p>
            <a:pPr marL="228600" lvl="1" indent="-228600"/>
            <a:r>
              <a:rPr lang="en-US" altLang="zh-CN" smtClean="0">
                <a:ea typeface="宋体" panose="02010600030101010101" pitchFamily="2" charset="-122"/>
              </a:rPr>
              <a:t>Medium ORs bits; stations give up when they send a “0” but see a “1”</a:t>
            </a:r>
          </a:p>
          <a:p>
            <a:pPr marL="228600" lvl="1" indent="-228600"/>
            <a:r>
              <a:rPr lang="en-US" altLang="zh-CN" smtClean="0">
                <a:ea typeface="宋体" panose="02010600030101010101" pitchFamily="2" charset="-122"/>
              </a:rPr>
              <a:t>Station that sees its full address is next to send</a:t>
            </a:r>
          </a:p>
        </p:txBody>
      </p:sp>
      <p:pic>
        <p:nvPicPr>
          <p:cNvPr id="225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0"/>
          <a:stretch>
            <a:fillRect/>
          </a:stretch>
        </p:blipFill>
        <p:spPr bwMode="auto">
          <a:xfrm>
            <a:off x="4610100" y="2066925"/>
            <a:ext cx="4071938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页脚占位符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Computer Networks, Chapter 4 Medium Access Control Sublayer</a:t>
            </a:r>
            <a:endParaRPr lang="en-US" altLang="zh-CN" i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Multiple Access Protocols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idx="1"/>
          </p:nvPr>
        </p:nvSpPr>
        <p:spPr>
          <a:xfrm>
            <a:off x="1381125" y="1990725"/>
            <a:ext cx="7315200" cy="4019550"/>
          </a:xfrm>
        </p:spPr>
        <p:txBody>
          <a:bodyPr/>
          <a:lstStyle/>
          <a:p>
            <a:pPr lvl="1"/>
            <a:r>
              <a:rPr lang="en-US" altLang="zh-CN" smtClean="0">
                <a:ea typeface="宋体" panose="02010600030101010101" pitchFamily="2" charset="-122"/>
              </a:rPr>
              <a:t>ALOHA </a:t>
            </a:r>
            <a:r>
              <a:rPr lang="en-US" altLang="zh-CN" smtClean="0">
                <a:solidFill>
                  <a:srgbClr val="0000FF"/>
                </a:solidFill>
                <a:ea typeface="宋体" panose="02010600030101010101" pitchFamily="2" charset="-122"/>
              </a:rPr>
              <a:t>»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CSMA (Carrier Sense Multiple Access) </a:t>
            </a:r>
            <a:r>
              <a:rPr lang="en-US" altLang="zh-CN" smtClean="0">
                <a:solidFill>
                  <a:srgbClr val="0000FF"/>
                </a:solidFill>
                <a:ea typeface="宋体" panose="02010600030101010101" pitchFamily="2" charset="-122"/>
              </a:rPr>
              <a:t>»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Collision-free protocols </a:t>
            </a:r>
            <a:r>
              <a:rPr lang="en-US" altLang="zh-CN" smtClean="0">
                <a:solidFill>
                  <a:srgbClr val="0000FF"/>
                </a:solidFill>
                <a:ea typeface="宋体" panose="02010600030101010101" pitchFamily="2" charset="-122"/>
              </a:rPr>
              <a:t>»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Limited-contention protocols </a:t>
            </a:r>
            <a:r>
              <a:rPr lang="en-US" altLang="zh-CN" smtClean="0">
                <a:solidFill>
                  <a:srgbClr val="0000FF"/>
                </a:solidFill>
                <a:ea typeface="宋体" panose="02010600030101010101" pitchFamily="2" charset="-122"/>
              </a:rPr>
              <a:t>»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Wireless LAN protocols </a:t>
            </a:r>
            <a:r>
              <a:rPr lang="en-US" altLang="zh-CN" smtClean="0">
                <a:solidFill>
                  <a:srgbClr val="0000FF"/>
                </a:solidFill>
                <a:ea typeface="宋体" panose="02010600030101010101" pitchFamily="2" charset="-122"/>
              </a:rPr>
              <a:t>»</a:t>
            </a:r>
            <a:endParaRPr lang="en-US" altLang="zh-CN" smtClean="0">
              <a:ea typeface="宋体" panose="02010600030101010101" pitchFamily="2" charset="-122"/>
            </a:endParaRPr>
          </a:p>
          <a:p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Computer Networks, Chapter 4 Medium Access Control Sublayer</a:t>
            </a:r>
            <a:endParaRPr lang="en-US" altLang="zh-CN" i="0"/>
          </a:p>
        </p:txBody>
      </p:sp>
    </p:spTree>
    <p:extLst>
      <p:ext uri="{BB962C8B-B14F-4D97-AF65-F5344CB8AC3E}">
        <p14:creationId xmlns:p14="http://schemas.microsoft.com/office/powerpoint/2010/main" val="413100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Limited-Contention Protocols (1)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458913"/>
            <a:ext cx="7789863" cy="4598987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Idea is to divide stations into groups within which only a very small number are likely to want to send 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Avoids wastage due to idle periods and collisions</a:t>
            </a:r>
          </a:p>
        </p:txBody>
      </p:sp>
      <p:pic>
        <p:nvPicPr>
          <p:cNvPr id="2355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2809875"/>
            <a:ext cx="8258175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TextBox 8"/>
          <p:cNvSpPr txBox="1">
            <a:spLocks noChangeArrowheads="1"/>
          </p:cNvSpPr>
          <p:nvPr/>
        </p:nvSpPr>
        <p:spPr bwMode="auto">
          <a:xfrm>
            <a:off x="3762375" y="3663950"/>
            <a:ext cx="3676650" cy="646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800"/>
              </a:spcBef>
              <a:buClr>
                <a:srgbClr val="0000FF"/>
              </a:buCl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Already too many contenders for a good chance of one winner</a:t>
            </a:r>
          </a:p>
        </p:txBody>
      </p:sp>
      <p:sp>
        <p:nvSpPr>
          <p:cNvPr id="10" name="Freeform 9"/>
          <p:cNvSpPr/>
          <p:nvPr/>
        </p:nvSpPr>
        <p:spPr bwMode="auto">
          <a:xfrm rot="20174098" flipH="1">
            <a:off x="2409825" y="4040188"/>
            <a:ext cx="1300163" cy="244475"/>
          </a:xfrm>
          <a:custGeom>
            <a:avLst/>
            <a:gdLst>
              <a:gd name="connsiteX0" fmla="*/ 0 w 523875"/>
              <a:gd name="connsiteY0" fmla="*/ 103188 h 150813"/>
              <a:gd name="connsiteX1" fmla="*/ 219075 w 523875"/>
              <a:gd name="connsiteY1" fmla="*/ 7938 h 150813"/>
              <a:gd name="connsiteX2" fmla="*/ 523875 w 523875"/>
              <a:gd name="connsiteY2" fmla="*/ 150813 h 150813"/>
              <a:gd name="connsiteX0" fmla="*/ 0 w 523875"/>
              <a:gd name="connsiteY0" fmla="*/ 112713 h 160338"/>
              <a:gd name="connsiteX1" fmla="*/ 304800 w 523875"/>
              <a:gd name="connsiteY1" fmla="*/ 7938 h 160338"/>
              <a:gd name="connsiteX2" fmla="*/ 523875 w 523875"/>
              <a:gd name="connsiteY2" fmla="*/ 160338 h 160338"/>
              <a:gd name="connsiteX0" fmla="*/ 0 w 533400"/>
              <a:gd name="connsiteY0" fmla="*/ 106362 h 115887"/>
              <a:gd name="connsiteX1" fmla="*/ 304800 w 533400"/>
              <a:gd name="connsiteY1" fmla="*/ 1587 h 115887"/>
              <a:gd name="connsiteX2" fmla="*/ 533400 w 533400"/>
              <a:gd name="connsiteY2" fmla="*/ 115887 h 11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" h="115887">
                <a:moveTo>
                  <a:pt x="0" y="106362"/>
                </a:moveTo>
                <a:cubicBezTo>
                  <a:pt x="65881" y="54768"/>
                  <a:pt x="215900" y="0"/>
                  <a:pt x="304800" y="1587"/>
                </a:cubicBezTo>
                <a:cubicBezTo>
                  <a:pt x="393700" y="3174"/>
                  <a:pt x="424656" y="48418"/>
                  <a:pt x="533400" y="115887"/>
                </a:cubicBezTo>
              </a:path>
            </a:pathLst>
          </a:custGeom>
          <a:noFill/>
          <a:ln w="1905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Computer Networks, Chapter 4 Medium Access Control Sublayer</a:t>
            </a:r>
            <a:endParaRPr lang="en-US" altLang="zh-CN" i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Limited Contention (2) –Adaptive Tree Walk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Tree divides stations into groups (nodes) to poll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Depth first search under nodes with poll collisions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Start search at lower levels if &gt;1 station expected</a:t>
            </a:r>
          </a:p>
        </p:txBody>
      </p:sp>
      <p:pic>
        <p:nvPicPr>
          <p:cNvPr id="2458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76" y="3281362"/>
            <a:ext cx="6143625" cy="327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TextBox 8"/>
          <p:cNvSpPr txBox="1">
            <a:spLocks noChangeArrowheads="1"/>
          </p:cNvSpPr>
          <p:nvPr/>
        </p:nvSpPr>
        <p:spPr bwMode="auto">
          <a:xfrm>
            <a:off x="456676" y="3395662"/>
            <a:ext cx="9286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800"/>
              </a:spcBef>
              <a:buClr>
                <a:srgbClr val="0000FF"/>
              </a:buCl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Level 0</a:t>
            </a:r>
          </a:p>
        </p:txBody>
      </p:sp>
      <p:sp>
        <p:nvSpPr>
          <p:cNvPr id="24583" name="TextBox 9"/>
          <p:cNvSpPr txBox="1">
            <a:spLocks noChangeArrowheads="1"/>
          </p:cNvSpPr>
          <p:nvPr/>
        </p:nvSpPr>
        <p:spPr bwMode="auto">
          <a:xfrm>
            <a:off x="456676" y="4291012"/>
            <a:ext cx="9286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800"/>
              </a:spcBef>
              <a:buClr>
                <a:srgbClr val="0000FF"/>
              </a:buCl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Level 1</a:t>
            </a:r>
          </a:p>
        </p:txBody>
      </p:sp>
      <p:sp>
        <p:nvSpPr>
          <p:cNvPr id="24584" name="TextBox 10"/>
          <p:cNvSpPr txBox="1">
            <a:spLocks noChangeArrowheads="1"/>
          </p:cNvSpPr>
          <p:nvPr/>
        </p:nvSpPr>
        <p:spPr bwMode="auto">
          <a:xfrm>
            <a:off x="466201" y="5272087"/>
            <a:ext cx="9286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800"/>
              </a:spcBef>
              <a:buClr>
                <a:srgbClr val="0000FF"/>
              </a:buCl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Level 2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32658" y="2556254"/>
            <a:ext cx="5733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00FF"/>
                </a:solidFill>
              </a:rPr>
              <a:t>At what level in the tree should the search begin?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97510" y="2974397"/>
            <a:ext cx="37178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Each node at level I has a fraction </a:t>
            </a:r>
            <a:r>
              <a:rPr lang="en-US" altLang="zh-CN" b="1" dirty="0" smtClean="0">
                <a:solidFill>
                  <a:srgbClr val="0000FF"/>
                </a:solidFill>
              </a:rPr>
              <a:t>2</a:t>
            </a:r>
            <a:r>
              <a:rPr lang="en-US" altLang="zh-CN" b="1" baseline="30000" dirty="0" smtClean="0">
                <a:solidFill>
                  <a:srgbClr val="0000FF"/>
                </a:solidFill>
              </a:rPr>
              <a:t>-i</a:t>
            </a:r>
            <a:r>
              <a:rPr lang="en-US" altLang="zh-CN" b="1" dirty="0" smtClean="0">
                <a:solidFill>
                  <a:srgbClr val="0000FF"/>
                </a:solidFill>
              </a:rPr>
              <a:t> </a:t>
            </a:r>
            <a:r>
              <a:rPr lang="en-US" altLang="zh-CN" dirty="0" smtClean="0"/>
              <a:t>of the stations below it. </a:t>
            </a:r>
          </a:p>
          <a:p>
            <a:r>
              <a:rPr lang="en-US" altLang="zh-CN" dirty="0" smtClean="0"/>
              <a:t>If the number of ready stations is </a:t>
            </a:r>
            <a:r>
              <a:rPr lang="en-US" altLang="zh-CN" dirty="0" smtClean="0">
                <a:solidFill>
                  <a:srgbClr val="0000FF"/>
                </a:solidFill>
              </a:rPr>
              <a:t>q</a:t>
            </a:r>
            <a:r>
              <a:rPr lang="en-US" altLang="zh-CN" dirty="0" smtClean="0"/>
              <a:t> and uniformly distributed, the mean number of contending stations per slot is 1. i.e., </a:t>
            </a:r>
            <a:r>
              <a:rPr lang="en-US" altLang="zh-CN" dirty="0" smtClean="0">
                <a:solidFill>
                  <a:srgbClr val="0000FF"/>
                </a:solidFill>
              </a:rPr>
              <a:t>2</a:t>
            </a:r>
            <a:r>
              <a:rPr lang="en-US" altLang="zh-CN" baseline="30000" dirty="0" smtClean="0">
                <a:solidFill>
                  <a:srgbClr val="0000FF"/>
                </a:solidFill>
              </a:rPr>
              <a:t>-i </a:t>
            </a:r>
            <a:r>
              <a:rPr lang="en-US" altLang="zh-CN" dirty="0" smtClean="0">
                <a:solidFill>
                  <a:srgbClr val="0000FF"/>
                </a:solidFill>
              </a:rPr>
              <a:t>q = 1</a:t>
            </a:r>
          </a:p>
          <a:p>
            <a:pPr algn="ctr"/>
            <a:r>
              <a:rPr lang="en-US" altLang="zh-CN" dirty="0" err="1" smtClean="0">
                <a:solidFill>
                  <a:srgbClr val="0000FF"/>
                </a:solidFill>
              </a:rPr>
              <a:t>i</a:t>
            </a:r>
            <a:r>
              <a:rPr lang="en-US" altLang="zh-CN" dirty="0" smtClean="0">
                <a:solidFill>
                  <a:srgbClr val="0000FF"/>
                </a:solidFill>
              </a:rPr>
              <a:t> =log</a:t>
            </a:r>
            <a:r>
              <a:rPr lang="en-US" altLang="zh-CN" baseline="-25000" dirty="0" smtClean="0">
                <a:solidFill>
                  <a:srgbClr val="0000FF"/>
                </a:solidFill>
              </a:rPr>
              <a:t>2</a:t>
            </a:r>
            <a:r>
              <a:rPr lang="en-US" altLang="zh-CN" dirty="0" smtClean="0">
                <a:solidFill>
                  <a:srgbClr val="0000FF"/>
                </a:solidFill>
              </a:rPr>
              <a:t>q</a:t>
            </a:r>
            <a:endParaRPr lang="zh-CN" alt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Multiple Access Protocols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idx="1"/>
          </p:nvPr>
        </p:nvSpPr>
        <p:spPr>
          <a:xfrm>
            <a:off x="1381125" y="1990725"/>
            <a:ext cx="7315200" cy="4019550"/>
          </a:xfrm>
        </p:spPr>
        <p:txBody>
          <a:bodyPr/>
          <a:lstStyle/>
          <a:p>
            <a:pPr lvl="1"/>
            <a:r>
              <a:rPr lang="en-US" altLang="zh-CN" smtClean="0">
                <a:ea typeface="宋体" panose="02010600030101010101" pitchFamily="2" charset="-122"/>
              </a:rPr>
              <a:t>ALOHA </a:t>
            </a:r>
            <a:r>
              <a:rPr lang="en-US" altLang="zh-CN" smtClean="0">
                <a:solidFill>
                  <a:srgbClr val="0000FF"/>
                </a:solidFill>
                <a:ea typeface="宋体" panose="02010600030101010101" pitchFamily="2" charset="-122"/>
              </a:rPr>
              <a:t>»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CSMA (Carrier Sense Multiple Access) </a:t>
            </a:r>
            <a:r>
              <a:rPr lang="en-US" altLang="zh-CN" smtClean="0">
                <a:solidFill>
                  <a:srgbClr val="0000FF"/>
                </a:solidFill>
                <a:ea typeface="宋体" panose="02010600030101010101" pitchFamily="2" charset="-122"/>
              </a:rPr>
              <a:t>»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Collision-free protocols </a:t>
            </a:r>
            <a:r>
              <a:rPr lang="en-US" altLang="zh-CN" smtClean="0">
                <a:solidFill>
                  <a:srgbClr val="0000FF"/>
                </a:solidFill>
                <a:ea typeface="宋体" panose="02010600030101010101" pitchFamily="2" charset="-122"/>
              </a:rPr>
              <a:t>»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Limited-contention protocols </a:t>
            </a:r>
            <a:r>
              <a:rPr lang="en-US" altLang="zh-CN" smtClean="0">
                <a:solidFill>
                  <a:srgbClr val="0000FF"/>
                </a:solidFill>
                <a:ea typeface="宋体" panose="02010600030101010101" pitchFamily="2" charset="-122"/>
              </a:rPr>
              <a:t>»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Wireless LAN protocols </a:t>
            </a:r>
            <a:r>
              <a:rPr lang="en-US" altLang="zh-CN" smtClean="0">
                <a:solidFill>
                  <a:srgbClr val="0000FF"/>
                </a:solidFill>
                <a:ea typeface="宋体" panose="02010600030101010101" pitchFamily="2" charset="-122"/>
              </a:rPr>
              <a:t>»</a:t>
            </a:r>
            <a:endParaRPr lang="en-US" altLang="zh-CN" smtClean="0">
              <a:ea typeface="宋体" panose="02010600030101010101" pitchFamily="2" charset="-122"/>
            </a:endParaRPr>
          </a:p>
          <a:p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Computer Networks, Chapter 4 Medium Access Control Sublayer</a:t>
            </a:r>
            <a:endParaRPr lang="en-US" altLang="zh-CN" i="0"/>
          </a:p>
        </p:txBody>
      </p:sp>
    </p:spTree>
    <p:extLst>
      <p:ext uri="{BB962C8B-B14F-4D97-AF65-F5344CB8AC3E}">
        <p14:creationId xmlns:p14="http://schemas.microsoft.com/office/powerpoint/2010/main" val="387577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1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1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1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1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Wireless LAN Protocols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611313"/>
            <a:ext cx="7789863" cy="4598987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Wireless has complications compared to wired.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Nodes may have different coverage regions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Leads to </a:t>
            </a:r>
            <a:r>
              <a:rPr lang="en-US" altLang="zh-CN" u="sng" smtClean="0">
                <a:ea typeface="宋体" panose="02010600030101010101" pitchFamily="2" charset="-122"/>
              </a:rPr>
              <a:t>hidden</a:t>
            </a:r>
            <a:r>
              <a:rPr lang="en-US" altLang="zh-CN" smtClean="0">
                <a:ea typeface="宋体" panose="02010600030101010101" pitchFamily="2" charset="-122"/>
              </a:rPr>
              <a:t> and </a:t>
            </a:r>
            <a:r>
              <a:rPr lang="en-US" altLang="zh-CN" u="sng" smtClean="0">
                <a:ea typeface="宋体" panose="02010600030101010101" pitchFamily="2" charset="-122"/>
              </a:rPr>
              <a:t>exposed</a:t>
            </a:r>
            <a:r>
              <a:rPr lang="en-US" altLang="zh-CN" smtClean="0">
                <a:ea typeface="宋体" panose="02010600030101010101" pitchFamily="2" charset="-122"/>
              </a:rPr>
              <a:t> terminals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Nodes can’t detect collisions, i.e., sense while sending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Makes collisions expensive and to be avoided</a:t>
            </a:r>
          </a:p>
          <a:p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Computer Networks, Chapter 4 Medium Access Control Sublayer</a:t>
            </a:r>
            <a:endParaRPr lang="en-US" altLang="zh-CN" i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Hidden terminals</a:t>
            </a:r>
          </a:p>
        </p:txBody>
      </p:sp>
      <p:sp>
        <p:nvSpPr>
          <p:cNvPr id="26628" name="Content Placeholder 8"/>
          <p:cNvSpPr>
            <a:spLocks noGrp="1"/>
          </p:cNvSpPr>
          <p:nvPr>
            <p:ph idx="1"/>
          </p:nvPr>
        </p:nvSpPr>
        <p:spPr>
          <a:xfrm>
            <a:off x="914400" y="1611313"/>
            <a:ext cx="7789863" cy="4598987"/>
          </a:xfrm>
        </p:spPr>
        <p:txBody>
          <a:bodyPr/>
          <a:lstStyle/>
          <a:p>
            <a:r>
              <a:rPr lang="en-US" altLang="zh-CN" u="sng" smtClean="0">
                <a:ea typeface="宋体" panose="02010600030101010101" pitchFamily="2" charset="-122"/>
              </a:rPr>
              <a:t>Hidden terminals</a:t>
            </a:r>
            <a:r>
              <a:rPr lang="en-US" altLang="zh-CN" smtClean="0">
                <a:ea typeface="宋体" panose="02010600030101010101" pitchFamily="2" charset="-122"/>
              </a:rPr>
              <a:t> are senders that cannot sense each other but nonetheless collide at intended receiver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Want to prevent; loss of efficiency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A and C are hidden terminals when sending to B</a:t>
            </a:r>
          </a:p>
        </p:txBody>
      </p:sp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0" b="19786"/>
          <a:stretch>
            <a:fillRect/>
          </a:stretch>
        </p:blipFill>
        <p:spPr bwMode="auto">
          <a:xfrm>
            <a:off x="1714500" y="3448050"/>
            <a:ext cx="571500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Computer Networks, Chapter 4 Medium Access Control Sublayer</a:t>
            </a:r>
            <a:endParaRPr lang="en-US" altLang="zh-CN" i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Exposed terminals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611313"/>
            <a:ext cx="7789863" cy="4598987"/>
          </a:xfrm>
        </p:spPr>
        <p:txBody>
          <a:bodyPr/>
          <a:lstStyle/>
          <a:p>
            <a:r>
              <a:rPr lang="en-US" altLang="zh-CN" u="sng" smtClean="0">
                <a:ea typeface="宋体" panose="02010600030101010101" pitchFamily="2" charset="-122"/>
              </a:rPr>
              <a:t>Exposed terminals</a:t>
            </a:r>
            <a:r>
              <a:rPr lang="en-US" altLang="zh-CN" smtClean="0">
                <a:ea typeface="宋体" panose="02010600030101010101" pitchFamily="2" charset="-122"/>
              </a:rPr>
              <a:t> are senders who can sense each other but still transmit safely (to different receivers) 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Desirably concurrency; improves performance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B </a:t>
            </a:r>
            <a:r>
              <a:rPr lang="en-US" altLang="zh-CN" smtClean="0">
                <a:ea typeface="宋体" panose="02010600030101010101" pitchFamily="2" charset="-122"/>
                <a:sym typeface="Wingdings" panose="05000000000000000000" pitchFamily="2" charset="2"/>
              </a:rPr>
              <a:t> A </a:t>
            </a:r>
            <a:r>
              <a:rPr lang="en-US" altLang="zh-CN" smtClean="0">
                <a:ea typeface="宋体" panose="02010600030101010101" pitchFamily="2" charset="-122"/>
              </a:rPr>
              <a:t>and C </a:t>
            </a:r>
            <a:r>
              <a:rPr lang="en-US" altLang="zh-CN" smtClean="0">
                <a:ea typeface="宋体" panose="02010600030101010101" pitchFamily="2" charset="-122"/>
                <a:sym typeface="Wingdings" panose="05000000000000000000" pitchFamily="2" charset="2"/>
              </a:rPr>
              <a:t> D </a:t>
            </a:r>
            <a:r>
              <a:rPr lang="en-US" altLang="zh-CN" smtClean="0">
                <a:ea typeface="宋体" panose="02010600030101010101" pitchFamily="2" charset="-122"/>
              </a:rPr>
              <a:t>are exposed terminals</a:t>
            </a:r>
          </a:p>
        </p:txBody>
      </p:sp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7" b="17772"/>
          <a:stretch>
            <a:fillRect/>
          </a:stretch>
        </p:blipFill>
        <p:spPr bwMode="auto">
          <a:xfrm>
            <a:off x="1752600" y="3362325"/>
            <a:ext cx="563880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Computer Networks, Chapter 4 Medium Access Control Sublayer</a:t>
            </a:r>
            <a:endParaRPr lang="en-US" altLang="zh-CN" i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Multiple Access with Collision Avoidance 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392238"/>
            <a:ext cx="7789863" cy="4598987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MACA protocol grants access for A to send to B: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A sends RTS to B [left]; B replies with CTS [right] 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A can send with exposed but no hidden terminals</a:t>
            </a:r>
          </a:p>
        </p:txBody>
      </p:sp>
      <p:pic>
        <p:nvPicPr>
          <p:cNvPr id="2867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49"/>
          <a:stretch>
            <a:fillRect/>
          </a:stretch>
        </p:blipFill>
        <p:spPr bwMode="auto">
          <a:xfrm>
            <a:off x="830263" y="2967038"/>
            <a:ext cx="7521575" cy="307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TextBox 8"/>
          <p:cNvSpPr txBox="1">
            <a:spLocks noChangeArrowheads="1"/>
          </p:cNvSpPr>
          <p:nvPr/>
        </p:nvSpPr>
        <p:spPr bwMode="auto">
          <a:xfrm>
            <a:off x="1266825" y="5915025"/>
            <a:ext cx="2695575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800"/>
              </a:spcBef>
              <a:buClr>
                <a:srgbClr val="0000FF"/>
              </a:buCl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lvl="1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600">
                <a:ea typeface="宋体" panose="02010600030101010101" pitchFamily="2" charset="-122"/>
              </a:rPr>
              <a:t>A sends RTS to B; C and E hear and defer for CTS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28679" name="TextBox 9"/>
          <p:cNvSpPr txBox="1">
            <a:spLocks noChangeArrowheads="1"/>
          </p:cNvSpPr>
          <p:nvPr/>
        </p:nvSpPr>
        <p:spPr bwMode="auto">
          <a:xfrm>
            <a:off x="5191125" y="5903913"/>
            <a:ext cx="26955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800"/>
              </a:spcBef>
              <a:buClr>
                <a:srgbClr val="0000FF"/>
              </a:buCl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lvl="1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600">
                <a:ea typeface="宋体" panose="02010600030101010101" pitchFamily="2" charset="-122"/>
              </a:rPr>
              <a:t>B replies with CTS; D and E hear and defer for data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Computer Networks, Chapter 4 Medium Access Control Sublayer</a:t>
            </a:r>
            <a:endParaRPr lang="en-US" altLang="zh-CN" i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0" y="676275"/>
            <a:ext cx="9144000" cy="1143000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Medium Access Control Sublayer</a:t>
            </a:r>
            <a:br>
              <a:rPr lang="en-US" altLang="zh-CN" smtClean="0">
                <a:ea typeface="宋体" panose="02010600030101010101" pitchFamily="2" charset="-122"/>
              </a:rPr>
            </a:br>
            <a:r>
              <a:rPr lang="en-US" altLang="zh-CN" sz="2400" smtClean="0">
                <a:solidFill>
                  <a:srgbClr val="7F7F7F"/>
                </a:solidFill>
                <a:ea typeface="宋体" panose="02010600030101010101" pitchFamily="2" charset="-122"/>
              </a:rPr>
              <a:t>Chapter 4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5123" name="Footer Placeholder 8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800"/>
              </a:spcBef>
              <a:buClr>
                <a:srgbClr val="0000FF"/>
              </a:buCl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800" smtClean="0"/>
              <a:t>Computer Networks, Chapter 4 Medium Access Control Sublayer</a:t>
            </a:r>
            <a:endParaRPr lang="en-US" altLang="zh-CN" sz="800"/>
          </a:p>
        </p:txBody>
      </p:sp>
      <p:sp>
        <p:nvSpPr>
          <p:cNvPr id="4099" name="Subtitle 2"/>
          <p:cNvSpPr>
            <a:spLocks noGrp="1"/>
          </p:cNvSpPr>
          <p:nvPr>
            <p:ph idx="1"/>
          </p:nvPr>
        </p:nvSpPr>
        <p:spPr>
          <a:xfrm>
            <a:off x="1257300" y="1990725"/>
            <a:ext cx="6686550" cy="4019550"/>
          </a:xfrm>
        </p:spPr>
        <p:txBody>
          <a:bodyPr/>
          <a:lstStyle/>
          <a:p>
            <a:pPr lvl="1">
              <a:defRPr/>
            </a:pPr>
            <a:r>
              <a:rPr lang="en-US" dirty="0" smtClean="0"/>
              <a:t>Channel Allocation Problem</a:t>
            </a:r>
          </a:p>
          <a:p>
            <a:pPr lvl="1">
              <a:defRPr/>
            </a:pPr>
            <a:r>
              <a:rPr lang="en-US" dirty="0" smtClean="0"/>
              <a:t>Multiple Access Protocols</a:t>
            </a:r>
          </a:p>
          <a:p>
            <a:pPr lvl="1">
              <a:defRPr/>
            </a:pPr>
            <a:r>
              <a:rPr lang="en-US" dirty="0" smtClean="0"/>
              <a:t>Ethernet</a:t>
            </a:r>
          </a:p>
          <a:p>
            <a:pPr lvl="1">
              <a:defRPr/>
            </a:pPr>
            <a:r>
              <a:rPr lang="en-US" dirty="0" smtClean="0"/>
              <a:t>Wireless LANs</a:t>
            </a:r>
          </a:p>
          <a:p>
            <a:pPr lvl="1">
              <a:defRPr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Broadband Wireless</a:t>
            </a:r>
          </a:p>
          <a:p>
            <a:pPr lvl="1">
              <a:defRPr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Bluetooth</a:t>
            </a:r>
          </a:p>
          <a:p>
            <a:pPr lvl="1">
              <a:defRPr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RFID</a:t>
            </a:r>
          </a:p>
          <a:p>
            <a:pPr lvl="1">
              <a:defRPr/>
            </a:pPr>
            <a:r>
              <a:rPr lang="en-US" dirty="0" smtClean="0"/>
              <a:t>Data Link Layer Switching</a:t>
            </a:r>
          </a:p>
        </p:txBody>
      </p:sp>
    </p:spTree>
    <p:extLst>
      <p:ext uri="{BB962C8B-B14F-4D97-AF65-F5344CB8AC3E}">
        <p14:creationId xmlns:p14="http://schemas.microsoft.com/office/powerpoint/2010/main" val="52109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Channel Allocation Problem (1)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For fixed channel and traffic from N users</a:t>
            </a:r>
          </a:p>
          <a:p>
            <a:pPr lvl="1"/>
            <a:r>
              <a:rPr lang="en-US" altLang="zh-CN" dirty="0" smtClean="0">
                <a:ea typeface="宋体" panose="02010600030101010101" pitchFamily="2" charset="-122"/>
              </a:rPr>
              <a:t>Divide up bandwidth using FDM, TDM, CDMA, etc. </a:t>
            </a:r>
          </a:p>
          <a:p>
            <a:pPr lvl="1"/>
            <a:r>
              <a:rPr lang="en-US" altLang="zh-CN" dirty="0" smtClean="0">
                <a:ea typeface="宋体" panose="02010600030101010101" pitchFamily="2" charset="-122"/>
              </a:rPr>
              <a:t>This is a static allocation, e.g., FM radio</a:t>
            </a:r>
          </a:p>
          <a:p>
            <a:r>
              <a:rPr lang="en-US" altLang="zh-CN" dirty="0" smtClean="0">
                <a:ea typeface="宋体" panose="02010600030101010101" pitchFamily="2" charset="-122"/>
              </a:rPr>
              <a:t>This static allocation performs poorly for </a:t>
            </a:r>
            <a:r>
              <a:rPr lang="en-US" altLang="zh-CN" dirty="0" err="1" smtClean="0">
                <a:ea typeface="宋体" panose="02010600030101010101" pitchFamily="2" charset="-122"/>
              </a:rPr>
              <a:t>bursty</a:t>
            </a:r>
            <a:r>
              <a:rPr lang="en-US" altLang="zh-CN" dirty="0" smtClean="0">
                <a:ea typeface="宋体" panose="02010600030101010101" pitchFamily="2" charset="-122"/>
              </a:rPr>
              <a:t> traffic</a:t>
            </a:r>
          </a:p>
          <a:p>
            <a:pPr lvl="1"/>
            <a:r>
              <a:rPr lang="en-US" altLang="zh-CN" dirty="0" smtClean="0">
                <a:ea typeface="宋体" panose="02010600030101010101" pitchFamily="2" charset="-122"/>
              </a:rPr>
              <a:t>Allocation to a user will sometimes go unused </a:t>
            </a:r>
          </a:p>
          <a:p>
            <a:pPr marL="0" lvl="1" indent="0">
              <a:buNone/>
            </a:pPr>
            <a:endParaRPr lang="en-US" altLang="zh-CN" dirty="0" smtClean="0">
              <a:ea typeface="宋体" panose="02010600030101010101" pitchFamily="2" charset="-122"/>
            </a:endParaRPr>
          </a:p>
          <a:p>
            <a:pPr marL="0" lvl="1" indent="0">
              <a:buNone/>
            </a:pPr>
            <a:r>
              <a:rPr lang="en-US" altLang="zh-CN" dirty="0" smtClean="0">
                <a:ea typeface="宋体" panose="02010600030101010101" pitchFamily="2" charset="-122"/>
              </a:rPr>
              <a:t>Dynamic </a:t>
            </a:r>
            <a:r>
              <a:rPr lang="en-US" altLang="zh-CN" dirty="0">
                <a:ea typeface="宋体" panose="02010600030101010101" pitchFamily="2" charset="-122"/>
              </a:rPr>
              <a:t>allocation gives the channel to a user when they need it. 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en-US" altLang="zh-CN" dirty="0" smtClean="0">
                <a:ea typeface="宋体" panose="02010600030101010101" pitchFamily="2" charset="-122"/>
              </a:rPr>
              <a:t>Potentially </a:t>
            </a:r>
            <a:r>
              <a:rPr lang="en-US" altLang="zh-CN" dirty="0">
                <a:ea typeface="宋体" panose="02010600030101010101" pitchFamily="2" charset="-122"/>
              </a:rPr>
              <a:t>N times as efficient for N users.</a:t>
            </a:r>
          </a:p>
          <a:p>
            <a:pPr marL="0" lvl="1" indent="0">
              <a:buNone/>
            </a:pPr>
            <a:endParaRPr lang="en-US" altLang="zh-CN" dirty="0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083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Ethernet</a:t>
            </a:r>
          </a:p>
        </p:txBody>
      </p:sp>
      <p:sp>
        <p:nvSpPr>
          <p:cNvPr id="30723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800"/>
              </a:spcBef>
              <a:buClr>
                <a:srgbClr val="0000FF"/>
              </a:buCl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800" smtClean="0"/>
              <a:t>Computer Networks, Chapter 4 Medium Access Control Sublayer</a:t>
            </a:r>
            <a:endParaRPr lang="en-US" altLang="zh-CN" sz="800"/>
          </a:p>
        </p:txBody>
      </p:sp>
      <p:sp>
        <p:nvSpPr>
          <p:cNvPr id="30724" name="Rectangle 3"/>
          <p:cNvSpPr>
            <a:spLocks noGrp="1" noChangeArrowheads="1"/>
          </p:cNvSpPr>
          <p:nvPr>
            <p:ph idx="1"/>
          </p:nvPr>
        </p:nvSpPr>
        <p:spPr>
          <a:xfrm>
            <a:off x="1381125" y="1990725"/>
            <a:ext cx="7315200" cy="4019550"/>
          </a:xfrm>
        </p:spPr>
        <p:txBody>
          <a:bodyPr/>
          <a:lstStyle/>
          <a:p>
            <a:pPr lvl="1"/>
            <a:r>
              <a:rPr lang="en-US" altLang="zh-CN" smtClean="0">
                <a:ea typeface="宋体" panose="02010600030101010101" pitchFamily="2" charset="-122"/>
              </a:rPr>
              <a:t>Classic Ethernet </a:t>
            </a:r>
            <a:r>
              <a:rPr lang="en-US" altLang="zh-CN" smtClean="0">
                <a:solidFill>
                  <a:srgbClr val="0000FF"/>
                </a:solidFill>
                <a:ea typeface="宋体" panose="02010600030101010101" pitchFamily="2" charset="-122"/>
              </a:rPr>
              <a:t>»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Switched/Fast Ethernet </a:t>
            </a:r>
            <a:r>
              <a:rPr lang="en-US" altLang="zh-CN" smtClean="0">
                <a:solidFill>
                  <a:srgbClr val="0000FF"/>
                </a:solidFill>
                <a:ea typeface="宋体" panose="02010600030101010101" pitchFamily="2" charset="-122"/>
              </a:rPr>
              <a:t>»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Gigabit/10 Gigabit Ethernet </a:t>
            </a:r>
            <a:r>
              <a:rPr lang="en-US" altLang="zh-CN" smtClean="0">
                <a:solidFill>
                  <a:srgbClr val="0000FF"/>
                </a:solidFill>
                <a:ea typeface="宋体" panose="02010600030101010101" pitchFamily="2" charset="-122"/>
              </a:rPr>
              <a:t>»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06" y="3779837"/>
            <a:ext cx="7977187" cy="223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846161" y="6114197"/>
            <a:ext cx="1228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00FF"/>
                </a:solidFill>
              </a:rPr>
              <a:t>802.3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77486" y="6097071"/>
            <a:ext cx="1228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00FF"/>
                </a:solidFill>
              </a:rPr>
              <a:t>802.3u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88173" y="6079946"/>
            <a:ext cx="1228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00FF"/>
                </a:solidFill>
              </a:rPr>
              <a:t>802.3z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989928" y="6114197"/>
            <a:ext cx="1228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00FF"/>
                </a:solidFill>
              </a:rPr>
              <a:t>802.3ae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2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Ethernet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“Dominant” LAN technology developed </a:t>
            </a:r>
            <a:r>
              <a:rPr lang="en-US" altLang="zh-CN" dirty="0"/>
              <a:t>in the 1970s by Robert Metcalfe and David Boggs. </a:t>
            </a:r>
            <a:endParaRPr lang="en-US" altLang="zh-CN" dirty="0" smtClean="0"/>
          </a:p>
          <a:p>
            <a:pPr marL="800100" lvl="1" indent="-342900"/>
            <a:r>
              <a:rPr lang="en-US" altLang="zh-CN" dirty="0" smtClean="0"/>
              <a:t>First </a:t>
            </a:r>
            <a:r>
              <a:rPr lang="en-US" altLang="zh-CN" dirty="0"/>
              <a:t>widely used LAN technology</a:t>
            </a:r>
          </a:p>
          <a:p>
            <a:pPr marL="800100" lvl="1" indent="-342900"/>
            <a:r>
              <a:rPr lang="en-US" altLang="zh-CN" dirty="0"/>
              <a:t>Simpler, cheaper than token LANs and ATM</a:t>
            </a:r>
          </a:p>
          <a:p>
            <a:pPr marL="800100" lvl="1" indent="-342900"/>
            <a:r>
              <a:rPr lang="en-US" altLang="zh-CN" dirty="0"/>
              <a:t>Kept up with speed race: 10, 100, </a:t>
            </a:r>
            <a:r>
              <a:rPr lang="en-US" altLang="zh-CN" dirty="0" smtClean="0"/>
              <a:t>1000 Mbps 10Gbps, …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5736322" y="4587495"/>
            <a:ext cx="29797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Metcalfe’s Ethernet</a:t>
            </a:r>
          </a:p>
          <a:p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sketch</a:t>
            </a:r>
          </a:p>
        </p:txBody>
      </p:sp>
      <p:pic>
        <p:nvPicPr>
          <p:cNvPr id="6" name="Picture 5" descr="image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835020"/>
            <a:ext cx="4522788" cy="2424113"/>
          </a:xfrm>
          <a:prstGeom prst="rect">
            <a:avLst/>
          </a:prstGeom>
          <a:noFill/>
          <a:ln w="38100">
            <a:solidFill>
              <a:srgbClr val="FFFF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94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Classic Ethernet – Physical Layer</a:t>
            </a:r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800"/>
              </a:spcBef>
              <a:buClr>
                <a:srgbClr val="0000FF"/>
              </a:buCl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800" smtClean="0"/>
              <a:t>Computer Networks, Chapter 4 Medium Access Control Sublayer</a:t>
            </a:r>
            <a:endParaRPr lang="en-US" altLang="zh-CN" sz="800"/>
          </a:p>
        </p:txBody>
      </p:sp>
      <p:sp>
        <p:nvSpPr>
          <p:cNvPr id="31748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611313"/>
            <a:ext cx="7789863" cy="4598987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One shared coaxial cable to which all hosts attached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Up to 10 Mbps, with Manchester encoding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Hosts ran the classic Ethernet protocol for access</a:t>
            </a:r>
          </a:p>
        </p:txBody>
      </p:sp>
      <p:pic>
        <p:nvPicPr>
          <p:cNvPr id="3174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3228975"/>
            <a:ext cx="8448675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474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Classic Ethernet </a:t>
            </a:r>
            <a:r>
              <a:rPr lang="en-US" altLang="zh-CN" dirty="0" smtClean="0">
                <a:ea typeface="宋体" panose="02010600030101010101" pitchFamily="2" charset="-122"/>
              </a:rPr>
              <a:t>– Implementation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Computer Networks, Chapter 4 Medium Access Control Sublayer</a:t>
            </a:r>
            <a:endParaRPr lang="en-US" altLang="zh-CN" i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60" y="3060054"/>
            <a:ext cx="5203251" cy="1377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43" y="4543999"/>
            <a:ext cx="4076461" cy="2161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818" y="3654371"/>
            <a:ext cx="2241327" cy="2508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1"/>
          <p:cNvGrpSpPr>
            <a:grpSpLocks/>
          </p:cNvGrpSpPr>
          <p:nvPr/>
        </p:nvGrpSpPr>
        <p:grpSpPr bwMode="auto">
          <a:xfrm>
            <a:off x="641791" y="1159867"/>
            <a:ext cx="8335429" cy="1792155"/>
            <a:chOff x="40479" y="2575560"/>
            <a:chExt cx="9027321" cy="2101315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79" y="2590799"/>
              <a:ext cx="9027321" cy="2086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17"/>
            <p:cNvSpPr>
              <a:spLocks noChangeArrowheads="1"/>
            </p:cNvSpPr>
            <p:nvPr/>
          </p:nvSpPr>
          <p:spPr bwMode="auto">
            <a:xfrm>
              <a:off x="228600" y="2575560"/>
              <a:ext cx="8595360" cy="1920240"/>
            </a:xfrm>
            <a:prstGeom prst="rect">
              <a:avLst/>
            </a:prstGeom>
            <a:noFill/>
            <a:ln w="101600" algn="ctr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3200" b="1" i="1">
                  <a:solidFill>
                    <a:schemeClr val="tx1"/>
                  </a:solidFill>
                  <a:latin typeface="Baby Kruffy"/>
                </a:defRPr>
              </a:lvl1pPr>
              <a:lvl2pPr marL="742950" indent="-285750">
                <a:defRPr sz="3200" b="1" i="1">
                  <a:solidFill>
                    <a:schemeClr val="tx1"/>
                  </a:solidFill>
                  <a:latin typeface="Baby Kruffy"/>
                </a:defRPr>
              </a:lvl2pPr>
              <a:lvl3pPr marL="1143000" indent="-228600">
                <a:defRPr sz="3200" b="1" i="1">
                  <a:solidFill>
                    <a:schemeClr val="tx1"/>
                  </a:solidFill>
                  <a:latin typeface="Baby Kruffy"/>
                </a:defRPr>
              </a:lvl3pPr>
              <a:lvl4pPr marL="1600200" indent="-228600">
                <a:defRPr sz="3200" b="1" i="1">
                  <a:solidFill>
                    <a:schemeClr val="tx1"/>
                  </a:solidFill>
                  <a:latin typeface="Baby Kruffy"/>
                </a:defRPr>
              </a:lvl4pPr>
              <a:lvl5pPr marL="2057400" indent="-228600">
                <a:defRPr sz="3200" b="1" i="1">
                  <a:solidFill>
                    <a:schemeClr val="tx1"/>
                  </a:solidFill>
                  <a:latin typeface="Baby Kruffy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 i="1">
                  <a:solidFill>
                    <a:schemeClr val="tx1"/>
                  </a:solidFill>
                  <a:latin typeface="Baby Kruffy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 i="1">
                  <a:solidFill>
                    <a:schemeClr val="tx1"/>
                  </a:solidFill>
                  <a:latin typeface="Baby Kruffy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 i="1">
                  <a:solidFill>
                    <a:schemeClr val="tx1"/>
                  </a:solidFill>
                  <a:latin typeface="Baby Kruffy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 i="1">
                  <a:solidFill>
                    <a:schemeClr val="tx1"/>
                  </a:solidFill>
                  <a:latin typeface="Baby Kruffy"/>
                </a:defRPr>
              </a:lvl9pPr>
            </a:lstStyle>
            <a:p>
              <a:endParaRPr lang="zh-CN" altLang="zh-CN"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222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Classic Ethernet – </a:t>
            </a:r>
            <a:r>
              <a:rPr lang="en-US" altLang="zh-CN" dirty="0" smtClean="0">
                <a:ea typeface="宋体" panose="02010600030101010101" pitchFamily="2" charset="-122"/>
              </a:rPr>
              <a:t>10Base5 and 10Base2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Computer Networks, Chapter 4 Medium Access Control Sublayer</a:t>
            </a:r>
            <a:endParaRPr lang="en-US" altLang="zh-CN" i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695" y="1810874"/>
            <a:ext cx="6224274" cy="1638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68" y="1176611"/>
            <a:ext cx="2634954" cy="1502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581" y="3588152"/>
            <a:ext cx="4697081" cy="282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37" y="4276508"/>
            <a:ext cx="2548893" cy="1449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510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Classic Ethernet – </a:t>
            </a:r>
            <a:r>
              <a:rPr lang="en-US" altLang="zh-CN" dirty="0" smtClean="0">
                <a:ea typeface="宋体" panose="02010600030101010101" pitchFamily="2" charset="-122"/>
              </a:rPr>
              <a:t>10BaseT </a:t>
            </a:r>
            <a:r>
              <a:rPr lang="en-US" altLang="zh-CN" dirty="0">
                <a:ea typeface="宋体" panose="02010600030101010101" pitchFamily="2" charset="-122"/>
              </a:rPr>
              <a:t>and </a:t>
            </a:r>
            <a:r>
              <a:rPr lang="en-US" altLang="zh-CN" dirty="0" smtClean="0">
                <a:ea typeface="宋体" panose="02010600030101010101" pitchFamily="2" charset="-122"/>
              </a:rPr>
              <a:t>10BaseF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Computer Networks, Chapter 4 Medium Access Control Sublayer</a:t>
            </a:r>
            <a:endParaRPr lang="en-US" altLang="zh-CN" i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546" y="1236064"/>
            <a:ext cx="4097740" cy="2483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87" y="1517649"/>
            <a:ext cx="3140898" cy="1471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546" y="4039659"/>
            <a:ext cx="4449067" cy="2264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87" y="4352321"/>
            <a:ext cx="2743838" cy="1638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627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Classic Ethernet – MAC and Frame</a:t>
            </a:r>
          </a:p>
        </p:txBody>
      </p:sp>
      <p:sp>
        <p:nvSpPr>
          <p:cNvPr id="32771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800"/>
              </a:spcBef>
              <a:buClr>
                <a:srgbClr val="0000FF"/>
              </a:buCl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800" smtClean="0"/>
              <a:t>Computer Networks, Chapter 4 Medium Access Control Sublayer</a:t>
            </a:r>
            <a:endParaRPr lang="en-US" altLang="zh-CN" sz="800"/>
          </a:p>
        </p:txBody>
      </p:sp>
      <p:sp>
        <p:nvSpPr>
          <p:cNvPr id="32772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611313"/>
            <a:ext cx="7789863" cy="4598987"/>
          </a:xfrm>
        </p:spPr>
        <p:txBody>
          <a:bodyPr/>
          <a:lstStyle/>
          <a:p>
            <a:r>
              <a:rPr lang="fr-FR" altLang="zh-CN" dirty="0" smtClean="0">
                <a:ea typeface="宋体" panose="02010600030101010101" pitchFamily="2" charset="-122"/>
              </a:rPr>
              <a:t>MAC </a:t>
            </a:r>
            <a:r>
              <a:rPr lang="en-US" altLang="zh-CN" dirty="0" smtClean="0">
                <a:ea typeface="宋体" panose="02010600030101010101" pitchFamily="2" charset="-122"/>
              </a:rPr>
              <a:t>protocol</a:t>
            </a:r>
            <a:r>
              <a:rPr lang="fr-FR" altLang="zh-CN" dirty="0" smtClean="0">
                <a:ea typeface="宋体" panose="02010600030101010101" pitchFamily="2" charset="-122"/>
              </a:rPr>
              <a:t> is 1-persistent CSMA/CD (earlier)</a:t>
            </a:r>
          </a:p>
          <a:p>
            <a:pPr lvl="1"/>
            <a:r>
              <a:rPr lang="en-US" altLang="zh-CN" dirty="0" smtClean="0">
                <a:ea typeface="宋体" panose="02010600030101010101" pitchFamily="2" charset="-122"/>
              </a:rPr>
              <a:t>Random</a:t>
            </a:r>
            <a:r>
              <a:rPr lang="fr-FR" altLang="zh-CN" dirty="0" smtClean="0">
                <a:ea typeface="宋体" panose="02010600030101010101" pitchFamily="2" charset="-122"/>
              </a:rPr>
              <a:t> delay (backoff) after collision is computed with BEB (Binary Exponential Backoff) </a:t>
            </a:r>
          </a:p>
          <a:p>
            <a:pPr lvl="1"/>
            <a:r>
              <a:rPr lang="fr-FR" altLang="zh-CN" dirty="0" smtClean="0">
                <a:ea typeface="宋体" panose="02010600030101010101" pitchFamily="2" charset="-122"/>
              </a:rPr>
              <a:t>Frame format is still used with modern Ethernet.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grpSp>
        <p:nvGrpSpPr>
          <p:cNvPr id="32773" name="Group 10"/>
          <p:cNvGrpSpPr>
            <a:grpSpLocks/>
          </p:cNvGrpSpPr>
          <p:nvPr/>
        </p:nvGrpSpPr>
        <p:grpSpPr bwMode="auto">
          <a:xfrm>
            <a:off x="533400" y="3514725"/>
            <a:ext cx="8077200" cy="2235200"/>
            <a:chOff x="628650" y="2714626"/>
            <a:chExt cx="8077200" cy="2235172"/>
          </a:xfrm>
        </p:grpSpPr>
        <p:pic>
          <p:nvPicPr>
            <p:cNvPr id="327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1075" y="2714626"/>
              <a:ext cx="7724775" cy="2235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75" name="TextBox 8"/>
            <p:cNvSpPr txBox="1">
              <a:spLocks noChangeArrowheads="1"/>
            </p:cNvSpPr>
            <p:nvPr/>
          </p:nvSpPr>
          <p:spPr bwMode="auto">
            <a:xfrm>
              <a:off x="628650" y="3200400"/>
              <a:ext cx="1056700" cy="646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1800"/>
                </a:spcBef>
                <a:buClr>
                  <a:srgbClr val="0000FF"/>
                </a:buClr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ts val="600"/>
                </a:spcBef>
                <a:buClr>
                  <a:srgbClr val="0000FF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Arial" panose="020B0604020202020204" pitchFamily="34" charset="0"/>
                <a:buChar char="−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Ethernet</a:t>
              </a: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(DIX)</a:t>
              </a:r>
            </a:p>
          </p:txBody>
        </p:sp>
        <p:sp>
          <p:nvSpPr>
            <p:cNvPr id="32776" name="TextBox 9"/>
            <p:cNvSpPr txBox="1">
              <a:spLocks noChangeArrowheads="1"/>
            </p:cNvSpPr>
            <p:nvPr/>
          </p:nvSpPr>
          <p:spPr bwMode="auto">
            <a:xfrm>
              <a:off x="752475" y="4048125"/>
              <a:ext cx="790575" cy="646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800"/>
                </a:spcBef>
                <a:buClr>
                  <a:srgbClr val="0000FF"/>
                </a:buClr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ts val="600"/>
                </a:spcBef>
                <a:buClr>
                  <a:srgbClr val="0000FF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Arial" panose="020B0604020202020204" pitchFamily="34" charset="0"/>
                <a:buChar char="−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IEEE 802.3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675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Classic Ethernet – CSMA/CD</a:t>
            </a:r>
          </a:p>
        </p:txBody>
      </p:sp>
      <p:sp>
        <p:nvSpPr>
          <p:cNvPr id="33795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800"/>
              </a:spcBef>
              <a:buClr>
                <a:srgbClr val="0000FF"/>
              </a:buCl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800" smtClean="0"/>
              <a:t>Computer Networks, Chapter 4 Medium Access Control Sublayer</a:t>
            </a:r>
            <a:endParaRPr lang="en-US" altLang="zh-CN" sz="800"/>
          </a:p>
        </p:txBody>
      </p:sp>
      <p:sp>
        <p:nvSpPr>
          <p:cNvPr id="33796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611313"/>
            <a:ext cx="7789863" cy="4598987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Collisions can occur and take as long as 2</a:t>
            </a:r>
            <a:r>
              <a:rPr lang="en-US" altLang="zh-CN" smtClean="0">
                <a:ea typeface="宋体" panose="02010600030101010101" pitchFamily="2" charset="-122"/>
                <a:sym typeface="Symbol" panose="05050102010706020507" pitchFamily="18" charset="2"/>
              </a:rPr>
              <a:t> to detect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  <a:sym typeface="Symbol" panose="05050102010706020507" pitchFamily="18" charset="2"/>
              </a:rPr>
              <a:t> is the time it takes to propagate over the Ethernet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  <a:sym typeface="Symbol" panose="05050102010706020507" pitchFamily="18" charset="2"/>
              </a:rPr>
              <a:t>Leads to minimum packet size for reliable detection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pic>
        <p:nvPicPr>
          <p:cNvPr id="3379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4" b="2632"/>
          <a:stretch>
            <a:fillRect/>
          </a:stretch>
        </p:blipFill>
        <p:spPr bwMode="auto">
          <a:xfrm>
            <a:off x="495300" y="3228975"/>
            <a:ext cx="8153400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73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Classic Ethernet – </a:t>
            </a:r>
            <a:r>
              <a:rPr lang="en-US" altLang="zh-CN" dirty="0" smtClean="0">
                <a:ea typeface="宋体" panose="02010600030101010101" pitchFamily="2" charset="-122"/>
              </a:rPr>
              <a:t>CSMA/CD with BEB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Computer Networks, Chapter 4 Medium Access Control Sublayer</a:t>
            </a:r>
            <a:endParaRPr lang="en-US" altLang="zh-CN" i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56" y="1302490"/>
            <a:ext cx="8343900" cy="521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716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Classic Ethernet – </a:t>
            </a:r>
            <a:r>
              <a:rPr lang="en-US" altLang="zh-CN" dirty="0" smtClean="0"/>
              <a:t>Addressing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</a:rPr>
              <a:t>Each station on an Ethernet network (such as a PC, workstation, or printer) has its own network interface card (NIC). </a:t>
            </a:r>
            <a:endParaRPr lang="en-US" altLang="zh-CN" dirty="0" smtClean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r>
              <a:rPr lang="en-US" altLang="zh-CN" dirty="0" smtClean="0">
                <a:latin typeface="Calibri" panose="020F0502020204030204" pitchFamily="34" charset="0"/>
                <a:ea typeface="宋体" panose="02010600030101010101" pitchFamily="2" charset="-122"/>
              </a:rPr>
              <a:t>The </a:t>
            </a:r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</a:rPr>
              <a:t>NIC fits inside the station and provides the station with a </a:t>
            </a:r>
            <a:r>
              <a:rPr lang="en-US" altLang="zh-CN" i="1" dirty="0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link-layer</a:t>
            </a:r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</a:rPr>
              <a:t> address. </a:t>
            </a:r>
            <a:endParaRPr lang="en-US" altLang="zh-CN" dirty="0" smtClean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r>
              <a:rPr lang="en-US" altLang="zh-CN" dirty="0" smtClean="0">
                <a:latin typeface="Calibri" panose="020F0502020204030204" pitchFamily="34" charset="0"/>
                <a:ea typeface="宋体" panose="02010600030101010101" pitchFamily="2" charset="-122"/>
              </a:rPr>
              <a:t>The </a:t>
            </a:r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</a:rPr>
              <a:t>Ethernet address is 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6 bytes (48 bits)</a:t>
            </a:r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</a:rPr>
              <a:t>, normally written in hexadecimal notation, with a colon between the bytes. </a:t>
            </a:r>
            <a:endParaRPr lang="en-US" altLang="zh-CN" dirty="0" smtClean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r>
              <a:rPr lang="en-US" altLang="zh-CN" dirty="0" smtClean="0">
                <a:latin typeface="Calibri" panose="020F0502020204030204" pitchFamily="34" charset="0"/>
                <a:ea typeface="宋体" panose="02010600030101010101" pitchFamily="2" charset="-122"/>
              </a:rPr>
              <a:t>For </a:t>
            </a:r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</a:rPr>
              <a:t>example, the following shows an Ethernet MAC address</a:t>
            </a:r>
            <a:r>
              <a:rPr lang="en-US" altLang="zh-CN" dirty="0" smtClean="0">
                <a:latin typeface="Calibri" panose="020F0502020204030204" pitchFamily="34" charset="0"/>
                <a:ea typeface="宋体" panose="02010600030101010101" pitchFamily="2" charset="-122"/>
              </a:rPr>
              <a:t>:</a:t>
            </a:r>
          </a:p>
          <a:p>
            <a:pPr algn="ctr"/>
            <a:r>
              <a:rPr lang="en-US" altLang="zh-CN" dirty="0" smtClean="0">
                <a:latin typeface="Calibri" panose="020F0502020204030204" pitchFamily="34" charset="0"/>
                <a:ea typeface="宋体" panose="02010600030101010101" pitchFamily="2" charset="-122"/>
              </a:rPr>
              <a:t>4A:30:10:21:10:1A</a:t>
            </a:r>
          </a:p>
          <a:p>
            <a:r>
              <a:rPr lang="en-US" altLang="zh-CN" dirty="0" smtClean="0">
                <a:latin typeface="Calibri" panose="020F0502020204030204" pitchFamily="34" charset="0"/>
                <a:ea typeface="宋体" panose="02010600030101010101" pitchFamily="2" charset="-122"/>
              </a:rPr>
              <a:t>You can use “</a:t>
            </a:r>
            <a:r>
              <a:rPr lang="en-US" altLang="zh-CN" dirty="0" smtClean="0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ipconfig /all</a:t>
            </a:r>
            <a:r>
              <a:rPr lang="en-US" altLang="zh-CN" dirty="0" smtClean="0">
                <a:latin typeface="Calibri" panose="020F0502020204030204" pitchFamily="34" charset="0"/>
                <a:ea typeface="宋体" panose="02010600030101010101" pitchFamily="2" charset="-122"/>
              </a:rPr>
              <a:t>” to check the MAC addresses of your PC or laptop.</a:t>
            </a:r>
            <a:endParaRPr lang="en-US" altLang="zh-CN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801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Channel Allocation Problem (2)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611313"/>
            <a:ext cx="7789863" cy="4598987"/>
          </a:xfrm>
        </p:spPr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Schemes vary with assumptions: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822397"/>
              </p:ext>
            </p:extLst>
          </p:nvPr>
        </p:nvGraphicFramePr>
        <p:xfrm>
          <a:off x="1271587" y="2334355"/>
          <a:ext cx="6600825" cy="3027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0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07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26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Assumption 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2" marB="45712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Implication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2" marB="45712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28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Independent traffic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2" marB="45712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Often not a good model, but permits analysis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2" marB="45712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777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Single channel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2" marB="45712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No external way to coordinate senders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2" marB="45712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28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Observable collisions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2" marB="45712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Needed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for reliability; mechanisms vary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2" marB="45712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28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Continuous or slotted time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2" marB="45712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Slotting may improve performance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2" marB="45712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777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Carrier  sense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2" marB="45712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Can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improve performance if available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2" marB="45712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Computer Networks, Chapter 4 Medium Access Control Sublayer</a:t>
            </a:r>
            <a:endParaRPr lang="en-US" altLang="zh-CN" i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ea typeface="宋体" panose="02010600030101010101" pitchFamily="2" charset="-122"/>
              </a:rPr>
              <a:t>Classic </a:t>
            </a:r>
            <a:r>
              <a:rPr lang="en-US" altLang="zh-CN" sz="3200" dirty="0" smtClean="0">
                <a:ea typeface="宋体" panose="02010600030101010101" pitchFamily="2" charset="-122"/>
              </a:rPr>
              <a:t>Ethernet – unicast and multicast address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To find the type of the address, we need to look at the second hexadecimal digit from the left. </a:t>
            </a:r>
            <a:endParaRPr lang="en-US" altLang="zh-CN" dirty="0" smtClean="0"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L="800100" lvl="1" indent="-342900"/>
            <a:r>
              <a:rPr lang="en-US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If </a:t>
            </a:r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it is even, the address is unicast. </a:t>
            </a:r>
            <a:endParaRPr lang="en-US" altLang="zh-CN" dirty="0" smtClean="0"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L="800100" lvl="1" indent="-342900"/>
            <a:r>
              <a:rPr lang="en-US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If </a:t>
            </a:r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it is odd, the address is multicast. </a:t>
            </a:r>
            <a:endParaRPr lang="en-US" altLang="zh-CN" dirty="0" smtClean="0"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L="800100" lvl="1" indent="-342900"/>
            <a:r>
              <a:rPr lang="en-US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If </a:t>
            </a:r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all digits are Fs, the address is broadcast. </a:t>
            </a:r>
            <a:endParaRPr lang="zh-CN" alt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12" y="4696618"/>
            <a:ext cx="8050212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87" y="3299618"/>
            <a:ext cx="3119437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2"/>
          <p:cNvCxnSpPr>
            <a:cxnSpLocks noChangeShapeType="1"/>
          </p:cNvCxnSpPr>
          <p:nvPr/>
        </p:nvCxnSpPr>
        <p:spPr bwMode="auto">
          <a:xfrm flipH="1">
            <a:off x="2363324" y="3833018"/>
            <a:ext cx="0" cy="97155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1" name="Group 1"/>
          <p:cNvGrpSpPr>
            <a:grpSpLocks/>
          </p:cNvGrpSpPr>
          <p:nvPr/>
        </p:nvGrpSpPr>
        <p:grpSpPr bwMode="auto">
          <a:xfrm>
            <a:off x="457200" y="5509418"/>
            <a:ext cx="8412163" cy="1001713"/>
            <a:chOff x="320040" y="3200400"/>
            <a:chExt cx="8412480" cy="1001124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356" y="3200400"/>
              <a:ext cx="8142888" cy="1001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8"/>
            <p:cNvSpPr>
              <a:spLocks noChangeArrowheads="1"/>
            </p:cNvSpPr>
            <p:nvPr/>
          </p:nvSpPr>
          <p:spPr bwMode="auto">
            <a:xfrm>
              <a:off x="320040" y="3276600"/>
              <a:ext cx="8412480" cy="914400"/>
            </a:xfrm>
            <a:prstGeom prst="rect">
              <a:avLst/>
            </a:prstGeom>
            <a:noFill/>
            <a:ln w="571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3200" b="1" i="1">
                  <a:solidFill>
                    <a:schemeClr val="tx1"/>
                  </a:solidFill>
                  <a:latin typeface="Baby Kruffy"/>
                </a:defRPr>
              </a:lvl1pPr>
              <a:lvl2pPr marL="742950" indent="-285750">
                <a:defRPr sz="3200" b="1" i="1">
                  <a:solidFill>
                    <a:schemeClr val="tx1"/>
                  </a:solidFill>
                  <a:latin typeface="Baby Kruffy"/>
                </a:defRPr>
              </a:lvl2pPr>
              <a:lvl3pPr marL="1143000" indent="-228600">
                <a:defRPr sz="3200" b="1" i="1">
                  <a:solidFill>
                    <a:schemeClr val="tx1"/>
                  </a:solidFill>
                  <a:latin typeface="Baby Kruffy"/>
                </a:defRPr>
              </a:lvl3pPr>
              <a:lvl4pPr marL="1600200" indent="-228600">
                <a:defRPr sz="3200" b="1" i="1">
                  <a:solidFill>
                    <a:schemeClr val="tx1"/>
                  </a:solidFill>
                  <a:latin typeface="Baby Kruffy"/>
                </a:defRPr>
              </a:lvl4pPr>
              <a:lvl5pPr marL="2057400" indent="-228600">
                <a:defRPr sz="3200" b="1" i="1">
                  <a:solidFill>
                    <a:schemeClr val="tx1"/>
                  </a:solidFill>
                  <a:latin typeface="Baby Kruffy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 i="1">
                  <a:solidFill>
                    <a:schemeClr val="tx1"/>
                  </a:solidFill>
                  <a:latin typeface="Baby Kruffy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 i="1">
                  <a:solidFill>
                    <a:schemeClr val="tx1"/>
                  </a:solidFill>
                  <a:latin typeface="Baby Kruffy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 i="1">
                  <a:solidFill>
                    <a:schemeClr val="tx1"/>
                  </a:solidFill>
                  <a:latin typeface="Baby Kruffy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 i="1">
                  <a:solidFill>
                    <a:schemeClr val="tx1"/>
                  </a:solidFill>
                  <a:latin typeface="Baby Kruffy"/>
                </a:defRPr>
              </a:lvl9pPr>
            </a:lstStyle>
            <a:p>
              <a:endParaRPr lang="zh-CN" altLang="zh-CN"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621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defRPr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Define the type of the following destination addresses:</a:t>
            </a:r>
          </a:p>
          <a:p>
            <a:pPr marL="514350" indent="-514350" algn="just">
              <a:buFontTx/>
              <a:buAutoNum type="alphaLcPeriod"/>
              <a:defRPr/>
            </a:pPr>
            <a:r>
              <a:rPr lang="en-US" altLang="zh-CN" dirty="0">
                <a:latin typeface="Courier New" pitchFamily="49" charset="0"/>
                <a:cs typeface="Courier New" pitchFamily="49" charset="0"/>
              </a:rPr>
              <a:t>4A:30:10:21:10:1A</a:t>
            </a:r>
          </a:p>
          <a:p>
            <a:pPr marL="514350" indent="-514350" algn="just">
              <a:buFontTx/>
              <a:buAutoNum type="alphaLcPeriod"/>
              <a:defRPr/>
            </a:pPr>
            <a:r>
              <a:rPr lang="en-US" altLang="zh-CN" dirty="0">
                <a:latin typeface="Courier New" pitchFamily="49" charset="0"/>
                <a:cs typeface="Courier New" pitchFamily="49" charset="0"/>
              </a:rPr>
              <a:t>47:20:1B:2E:08:EE</a:t>
            </a:r>
          </a:p>
          <a:p>
            <a:pPr marL="514350" indent="-514350" algn="just">
              <a:buFontTx/>
              <a:buAutoNum type="alphaLcPeriod"/>
              <a:defRPr/>
            </a:pPr>
            <a:r>
              <a:rPr lang="en-US" altLang="zh-CN" dirty="0">
                <a:latin typeface="Courier New" pitchFamily="49" charset="0"/>
                <a:cs typeface="Courier New" pitchFamily="49" charset="0"/>
              </a:rPr>
              <a:t>FF:FF:FF:FF:FF:FF</a:t>
            </a:r>
          </a:p>
          <a:p>
            <a:pPr algn="just"/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Solution</a:t>
            </a:r>
          </a:p>
          <a:p>
            <a:pPr marL="0" lvl="1" indent="0" algn="just"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a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. </a:t>
            </a:r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This is a unicast address because A in binary is 1010 </a:t>
            </a:r>
            <a:b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</a:br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    (even).</a:t>
            </a:r>
          </a:p>
          <a:p>
            <a:pPr marL="0" lvl="1" indent="0" algn="just">
              <a:buNone/>
            </a:pP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b. </a:t>
            </a:r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This is a multicast address because 7 in binary is 0111 </a:t>
            </a:r>
            <a:b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</a:br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    (odd).</a:t>
            </a:r>
          </a:p>
          <a:p>
            <a:pPr marL="0" lvl="1" indent="0" algn="just">
              <a:buNone/>
            </a:pP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c.  </a:t>
            </a:r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This is a broadcast address because all digits are Fs in </a:t>
            </a:r>
          </a:p>
          <a:p>
            <a:pPr marL="0" lvl="1" indent="0" algn="just">
              <a:buNone/>
            </a:pPr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    hexadecimal.</a:t>
            </a:r>
          </a:p>
          <a:p>
            <a:pPr algn="just"/>
            <a:endParaRPr lang="en-US" altLang="zh-CN" dirty="0"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977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Classic Ethernet – Performance</a:t>
            </a:r>
          </a:p>
        </p:txBody>
      </p:sp>
      <p:sp>
        <p:nvSpPr>
          <p:cNvPr id="34819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800"/>
              </a:spcBef>
              <a:buClr>
                <a:srgbClr val="0000FF"/>
              </a:buCl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800" smtClean="0"/>
              <a:t>Computer Networks, Chapter 4 Medium Access Control Sublayer</a:t>
            </a:r>
            <a:endParaRPr lang="en-US" altLang="zh-CN" sz="800"/>
          </a:p>
        </p:txBody>
      </p:sp>
      <p:sp>
        <p:nvSpPr>
          <p:cNvPr id="34820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449388"/>
            <a:ext cx="7789863" cy="4598987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Efficient for large frames, even with many senders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Degrades for small frames (and long LANs)</a:t>
            </a:r>
          </a:p>
          <a:p>
            <a:pPr lvl="1"/>
            <a:endParaRPr lang="en-US" altLang="zh-CN" smtClean="0">
              <a:ea typeface="宋体" panose="02010600030101010101" pitchFamily="2" charset="-122"/>
            </a:endParaRPr>
          </a:p>
        </p:txBody>
      </p:sp>
      <p:pic>
        <p:nvPicPr>
          <p:cNvPr id="348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175" y="2513013"/>
            <a:ext cx="5186363" cy="385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TextBox 11"/>
          <p:cNvSpPr txBox="1">
            <a:spLocks noChangeArrowheads="1"/>
          </p:cNvSpPr>
          <p:nvPr/>
        </p:nvSpPr>
        <p:spPr bwMode="auto">
          <a:xfrm>
            <a:off x="6524625" y="3886200"/>
            <a:ext cx="20955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800"/>
              </a:spcBef>
              <a:buClr>
                <a:srgbClr val="0000FF"/>
              </a:buCl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10 Mbps Ethernet,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64 byte min. frame</a:t>
            </a:r>
          </a:p>
        </p:txBody>
      </p:sp>
    </p:spTree>
    <p:extLst>
      <p:ext uri="{BB962C8B-B14F-4D97-AF65-F5344CB8AC3E}">
        <p14:creationId xmlns:p14="http://schemas.microsoft.com/office/powerpoint/2010/main" val="352832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Classic Ethernet </a:t>
            </a:r>
            <a:r>
              <a:rPr lang="en-US" altLang="zh-CN" dirty="0" smtClean="0">
                <a:ea typeface="宋体" panose="02010600030101010101" pitchFamily="2" charset="-122"/>
              </a:rPr>
              <a:t>– Bandwidth sharing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Computer Networks, Chapter 4 Medium Access Control Sublayer</a:t>
            </a:r>
            <a:endParaRPr lang="en-US" altLang="zh-CN" i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39" y="1392731"/>
            <a:ext cx="4370388" cy="230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439" y="4288331"/>
            <a:ext cx="3946525" cy="192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128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Collision domains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Computer Networks, Chapter 4 Medium Access Control Sublayer</a:t>
            </a:r>
            <a:endParaRPr lang="en-US" altLang="zh-CN" i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25" y="1153124"/>
            <a:ext cx="7639050" cy="135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949" y="2688978"/>
            <a:ext cx="4697412" cy="333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6152139" y="3587587"/>
            <a:ext cx="23094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rgbClr val="0000FF"/>
                </a:solidFill>
              </a:rPr>
              <a:t>A</a:t>
            </a:r>
            <a:r>
              <a:rPr lang="zh-CN" altLang="en-US" sz="2000" dirty="0" smtClean="0">
                <a:solidFill>
                  <a:srgbClr val="0000FF"/>
                </a:solidFill>
              </a:rPr>
              <a:t> </a:t>
            </a:r>
            <a:r>
              <a:rPr lang="zh-CN" altLang="en-US" sz="2000" dirty="0">
                <a:solidFill>
                  <a:srgbClr val="0000FF"/>
                </a:solidFill>
              </a:rPr>
              <a:t>bridge is the separation of the collision domain</a:t>
            </a:r>
          </a:p>
        </p:txBody>
      </p:sp>
    </p:spTree>
    <p:extLst>
      <p:ext uri="{BB962C8B-B14F-4D97-AF65-F5344CB8AC3E}">
        <p14:creationId xmlns:p14="http://schemas.microsoft.com/office/powerpoint/2010/main" val="156642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Full-duplex Switched Ethernet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Computer Networks, Chapter 4 Medium Access Control Sublayer</a:t>
            </a:r>
            <a:endParaRPr lang="en-US" altLang="zh-CN" i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15" y="1268307"/>
            <a:ext cx="5528647" cy="271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385" y="3747575"/>
            <a:ext cx="4651228" cy="2634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217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Switched/Fast Ethernet (1)</a:t>
            </a:r>
          </a:p>
        </p:txBody>
      </p:sp>
      <p:sp>
        <p:nvSpPr>
          <p:cNvPr id="35843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800"/>
              </a:spcBef>
              <a:buClr>
                <a:srgbClr val="0000FF"/>
              </a:buCl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800" smtClean="0"/>
              <a:t>Computer Networks, Chapter 4 Medium Access Control Sublayer</a:t>
            </a:r>
            <a:endParaRPr lang="en-US" altLang="zh-CN" sz="800"/>
          </a:p>
        </p:txBody>
      </p:sp>
      <p:sp>
        <p:nvSpPr>
          <p:cNvPr id="35844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611313"/>
            <a:ext cx="7789863" cy="4598987"/>
          </a:xfrm>
        </p:spPr>
        <p:txBody>
          <a:bodyPr/>
          <a:lstStyle/>
          <a:p>
            <a:pPr lvl="1"/>
            <a:r>
              <a:rPr lang="en-US" altLang="zh-CN" smtClean="0">
                <a:ea typeface="宋体" panose="02010600030101010101" pitchFamily="2" charset="-122"/>
              </a:rPr>
              <a:t>Hubs wire all lines into a single CSMA/CD domain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Switches isolate each port to a separate domain</a:t>
            </a:r>
          </a:p>
          <a:p>
            <a:pPr lvl="2"/>
            <a:r>
              <a:rPr lang="en-US" altLang="zh-CN" smtClean="0">
                <a:ea typeface="宋体" panose="02010600030101010101" pitchFamily="2" charset="-122"/>
              </a:rPr>
              <a:t>Much greater throughput for multiple ports</a:t>
            </a:r>
          </a:p>
          <a:p>
            <a:pPr lvl="2"/>
            <a:r>
              <a:rPr lang="en-US" altLang="zh-CN" smtClean="0">
                <a:ea typeface="宋体" panose="02010600030101010101" pitchFamily="2" charset="-122"/>
              </a:rPr>
              <a:t>No need for CSMA/CD with full-duplex lines</a:t>
            </a:r>
          </a:p>
        </p:txBody>
      </p:sp>
      <p:pic>
        <p:nvPicPr>
          <p:cNvPr id="3584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86"/>
          <a:stretch>
            <a:fillRect/>
          </a:stretch>
        </p:blipFill>
        <p:spPr bwMode="auto">
          <a:xfrm>
            <a:off x="522288" y="3417888"/>
            <a:ext cx="8099425" cy="262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450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Switched/Fast Ethernet (2)</a:t>
            </a:r>
          </a:p>
        </p:txBody>
      </p:sp>
      <p:sp>
        <p:nvSpPr>
          <p:cNvPr id="36867" name="Footer Placeholder 8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800"/>
              </a:spcBef>
              <a:buClr>
                <a:srgbClr val="0000FF"/>
              </a:buCl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800" smtClean="0"/>
              <a:t>Computer Networks, Chapter 4 Medium Access Control Sublayer</a:t>
            </a:r>
            <a:endParaRPr lang="en-US" altLang="zh-CN" sz="800"/>
          </a:p>
        </p:txBody>
      </p:sp>
      <p:sp>
        <p:nvSpPr>
          <p:cNvPr id="36868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611313"/>
            <a:ext cx="7789863" cy="4598987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Switches can be wired to computers, hubs and switches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Hubs concentrate traffic from computers 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More on how to switch frames the in 4.8 </a:t>
            </a:r>
          </a:p>
        </p:txBody>
      </p:sp>
      <p:grpSp>
        <p:nvGrpSpPr>
          <p:cNvPr id="36869" name="Group 15"/>
          <p:cNvGrpSpPr>
            <a:grpSpLocks/>
          </p:cNvGrpSpPr>
          <p:nvPr/>
        </p:nvGrpSpPr>
        <p:grpSpPr bwMode="auto">
          <a:xfrm>
            <a:off x="485775" y="3495675"/>
            <a:ext cx="8172450" cy="2276475"/>
            <a:chOff x="485775" y="2286000"/>
            <a:chExt cx="8172450" cy="2276475"/>
          </a:xfrm>
        </p:grpSpPr>
        <p:pic>
          <p:nvPicPr>
            <p:cNvPr id="368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775" y="2314575"/>
              <a:ext cx="8172450" cy="2247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71" name="TextBox 4"/>
            <p:cNvSpPr txBox="1">
              <a:spLocks noChangeArrowheads="1"/>
            </p:cNvSpPr>
            <p:nvPr/>
          </p:nvSpPr>
          <p:spPr bwMode="auto">
            <a:xfrm>
              <a:off x="1752600" y="2286000"/>
              <a:ext cx="16002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800"/>
                </a:spcBef>
                <a:buClr>
                  <a:srgbClr val="0000FF"/>
                </a:buClr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ts val="600"/>
                </a:spcBef>
                <a:buClr>
                  <a:srgbClr val="0000FF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Arial" panose="020B0604020202020204" pitchFamily="34" charset="0"/>
                <a:buChar char="−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Switch</a:t>
              </a:r>
            </a:p>
          </p:txBody>
        </p:sp>
        <p:sp>
          <p:nvSpPr>
            <p:cNvPr id="36872" name="TextBox 5"/>
            <p:cNvSpPr txBox="1">
              <a:spLocks noChangeArrowheads="1"/>
            </p:cNvSpPr>
            <p:nvPr/>
          </p:nvSpPr>
          <p:spPr bwMode="auto">
            <a:xfrm>
              <a:off x="5257800" y="3962400"/>
              <a:ext cx="24384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800"/>
                </a:spcBef>
                <a:buClr>
                  <a:srgbClr val="0000FF"/>
                </a:buClr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ts val="600"/>
                </a:spcBef>
                <a:buClr>
                  <a:srgbClr val="0000FF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Arial" panose="020B0604020202020204" pitchFamily="34" charset="0"/>
                <a:buChar char="−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Twisted pair</a:t>
              </a:r>
            </a:p>
          </p:txBody>
        </p:sp>
        <p:sp>
          <p:nvSpPr>
            <p:cNvPr id="36873" name="TextBox 6"/>
            <p:cNvSpPr txBox="1">
              <a:spLocks noChangeArrowheads="1"/>
            </p:cNvSpPr>
            <p:nvPr/>
          </p:nvSpPr>
          <p:spPr bwMode="auto">
            <a:xfrm>
              <a:off x="5562600" y="3581400"/>
              <a:ext cx="18288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800"/>
                </a:spcBef>
                <a:buClr>
                  <a:srgbClr val="0000FF"/>
                </a:buClr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ts val="600"/>
                </a:spcBef>
                <a:buClr>
                  <a:srgbClr val="0000FF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Arial" panose="020B0604020202020204" pitchFamily="34" charset="0"/>
                <a:buChar char="−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Switch ports</a:t>
              </a:r>
            </a:p>
          </p:txBody>
        </p:sp>
        <p:sp>
          <p:nvSpPr>
            <p:cNvPr id="36874" name="TextBox 7"/>
            <p:cNvSpPr txBox="1">
              <a:spLocks noChangeArrowheads="1"/>
            </p:cNvSpPr>
            <p:nvPr/>
          </p:nvSpPr>
          <p:spPr bwMode="auto">
            <a:xfrm>
              <a:off x="7315200" y="2982913"/>
              <a:ext cx="609600" cy="369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800"/>
                </a:spcBef>
                <a:buClr>
                  <a:srgbClr val="0000FF"/>
                </a:buClr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ts val="600"/>
                </a:spcBef>
                <a:buClr>
                  <a:srgbClr val="0000FF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Arial" panose="020B0604020202020204" pitchFamily="34" charset="0"/>
                <a:buChar char="−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Hub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82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Switched/Fast Ethernet (3)</a:t>
            </a:r>
          </a:p>
        </p:txBody>
      </p:sp>
      <p:sp>
        <p:nvSpPr>
          <p:cNvPr id="37891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800"/>
              </a:spcBef>
              <a:buClr>
                <a:srgbClr val="0000FF"/>
              </a:buCl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800" smtClean="0"/>
              <a:t>Computer Networks, Chapter 4 Medium Access Control Sublayer</a:t>
            </a:r>
            <a:endParaRPr lang="en-US" altLang="zh-CN" sz="800"/>
          </a:p>
        </p:txBody>
      </p:sp>
      <p:sp>
        <p:nvSpPr>
          <p:cNvPr id="37892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611313"/>
            <a:ext cx="7789863" cy="4598987"/>
          </a:xfrm>
        </p:spPr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Fast Ethernet extended Ethernet from 10 to 100 Mbps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The MAC sublayer was left </a:t>
            </a:r>
            <a:r>
              <a:rPr lang="en-US" altLang="zh-CN" dirty="0" smtClean="0">
                <a:ea typeface="宋体" panose="02010600030101010101" pitchFamily="2" charset="-122"/>
              </a:rPr>
              <a:t>unchanged.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en-US" altLang="zh-CN" dirty="0" smtClean="0">
                <a:ea typeface="宋体" panose="02010600030101010101" pitchFamily="2" charset="-122"/>
              </a:rPr>
              <a:t>To </a:t>
            </a:r>
            <a:r>
              <a:rPr lang="en-US" altLang="zh-CN" dirty="0">
                <a:ea typeface="宋体" panose="02010600030101010101" pitchFamily="2" charset="-122"/>
              </a:rPr>
              <a:t>keep the minimum size of the frame</a:t>
            </a:r>
            <a:r>
              <a:rPr lang="en-US" altLang="zh-CN" dirty="0" smtClean="0">
                <a:ea typeface="宋体" panose="02010600030101010101" pitchFamily="2" charset="-122"/>
              </a:rPr>
              <a:t>, the </a:t>
            </a:r>
            <a:r>
              <a:rPr lang="en-US" altLang="zh-CN" dirty="0">
                <a:ea typeface="宋体" panose="02010600030101010101" pitchFamily="2" charset="-122"/>
              </a:rPr>
              <a:t>maximum length of the network should be 10 times </a:t>
            </a:r>
            <a:r>
              <a:rPr lang="en-US" altLang="zh-CN" dirty="0" smtClean="0">
                <a:ea typeface="宋体" panose="02010600030101010101" pitchFamily="2" charset="-122"/>
              </a:rPr>
              <a:t>shorter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Twisted pair (with Cat 5) dominated the </a:t>
            </a:r>
            <a:r>
              <a:rPr lang="en-US" altLang="zh-CN" dirty="0" smtClean="0">
                <a:ea typeface="宋体" panose="02010600030101010101" pitchFamily="2" charset="-122"/>
              </a:rPr>
              <a:t>market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13" y="4441031"/>
            <a:ext cx="7464425" cy="129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 bwMode="auto">
          <a:xfrm>
            <a:off x="914400" y="5066506"/>
            <a:ext cx="7324725" cy="304800"/>
          </a:xfrm>
          <a:prstGeom prst="rect">
            <a:avLst/>
          </a:prstGeom>
          <a:solidFill>
            <a:schemeClr val="accent3">
              <a:lumMod val="60000"/>
              <a:lumOff val="40000"/>
              <a:alpha val="50196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zh-CN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900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Encoding for fast Ethernet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Computer Networks, Chapter 4 Medium Access Control Sublayer</a:t>
            </a:r>
            <a:endParaRPr lang="en-US" altLang="zh-CN" i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89" y="1143000"/>
            <a:ext cx="3068358" cy="2566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152" y="1143000"/>
            <a:ext cx="3068357" cy="2547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681" y="3954464"/>
            <a:ext cx="3156107" cy="255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388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0" y="676275"/>
            <a:ext cx="9144000" cy="1143000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Medium Access Control Sublayer</a:t>
            </a:r>
            <a:br>
              <a:rPr lang="en-US" altLang="zh-CN" smtClean="0">
                <a:ea typeface="宋体" panose="02010600030101010101" pitchFamily="2" charset="-122"/>
              </a:rPr>
            </a:br>
            <a:r>
              <a:rPr lang="en-US" altLang="zh-CN" sz="2400" smtClean="0">
                <a:solidFill>
                  <a:srgbClr val="7F7F7F"/>
                </a:solidFill>
                <a:ea typeface="宋体" panose="02010600030101010101" pitchFamily="2" charset="-122"/>
              </a:rPr>
              <a:t>Chapter 4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4099" name="Subtitle 2"/>
          <p:cNvSpPr>
            <a:spLocks noGrp="1"/>
          </p:cNvSpPr>
          <p:nvPr>
            <p:ph idx="1"/>
          </p:nvPr>
        </p:nvSpPr>
        <p:spPr>
          <a:xfrm>
            <a:off x="1257300" y="1990725"/>
            <a:ext cx="6686550" cy="4019550"/>
          </a:xfrm>
        </p:spPr>
        <p:txBody>
          <a:bodyPr/>
          <a:lstStyle/>
          <a:p>
            <a:pPr lvl="1">
              <a:defRPr/>
            </a:pPr>
            <a:r>
              <a:rPr lang="en-US" dirty="0" smtClean="0"/>
              <a:t>Channel Allocation Problem</a:t>
            </a:r>
          </a:p>
          <a:p>
            <a:pPr lvl="1">
              <a:defRPr/>
            </a:pPr>
            <a:r>
              <a:rPr lang="en-US" dirty="0" smtClean="0"/>
              <a:t>Multiple Access Protocols</a:t>
            </a:r>
          </a:p>
          <a:p>
            <a:pPr lvl="1">
              <a:defRPr/>
            </a:pPr>
            <a:r>
              <a:rPr lang="en-US" dirty="0" smtClean="0"/>
              <a:t>Ethernet</a:t>
            </a:r>
          </a:p>
          <a:p>
            <a:pPr lvl="1">
              <a:defRPr/>
            </a:pPr>
            <a:r>
              <a:rPr lang="en-US" dirty="0" smtClean="0"/>
              <a:t>Wireless LANs</a:t>
            </a:r>
          </a:p>
          <a:p>
            <a:pPr lvl="1">
              <a:defRPr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Broadband Wireless</a:t>
            </a:r>
          </a:p>
          <a:p>
            <a:pPr lvl="1">
              <a:defRPr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Bluetooth</a:t>
            </a:r>
          </a:p>
          <a:p>
            <a:pPr lvl="1">
              <a:defRPr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RFID</a:t>
            </a:r>
          </a:p>
          <a:p>
            <a:pPr lvl="1">
              <a:defRPr/>
            </a:pPr>
            <a:r>
              <a:rPr lang="en-US" dirty="0" smtClean="0"/>
              <a:t>Data Link Layer Switching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Computer Networks, Chapter 4 Medium Access Control Sublayer</a:t>
            </a:r>
            <a:endParaRPr lang="en-US" altLang="zh-CN" i="0"/>
          </a:p>
        </p:txBody>
      </p:sp>
    </p:spTree>
    <p:extLst>
      <p:ext uri="{BB962C8B-B14F-4D97-AF65-F5344CB8AC3E}">
        <p14:creationId xmlns:p14="http://schemas.microsoft.com/office/powerpoint/2010/main" val="231866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Gigabit / 10 Gigabit Ethernet</a:t>
            </a:r>
          </a:p>
        </p:txBody>
      </p:sp>
      <p:sp>
        <p:nvSpPr>
          <p:cNvPr id="38915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800"/>
              </a:spcBef>
              <a:buClr>
                <a:srgbClr val="0000FF"/>
              </a:buCl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800" smtClean="0"/>
              <a:t>Computer Networks, Chapter 4 Medium Access Control Sublayer</a:t>
            </a:r>
            <a:endParaRPr lang="en-US" altLang="zh-CN" sz="800"/>
          </a:p>
        </p:txBody>
      </p:sp>
      <p:sp>
        <p:nvSpPr>
          <p:cNvPr id="38916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611313"/>
            <a:ext cx="7789863" cy="4598987"/>
          </a:xfrm>
        </p:spPr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Switched Gigabit Ethernet is now the garden variety</a:t>
            </a:r>
          </a:p>
          <a:p>
            <a:pPr lvl="1"/>
            <a:r>
              <a:rPr lang="en-US" altLang="zh-CN" dirty="0" smtClean="0">
                <a:ea typeface="宋体" panose="02010600030101010101" pitchFamily="2" charset="-122"/>
              </a:rPr>
              <a:t>With full-duplex lines between computers/switches</a:t>
            </a:r>
          </a:p>
        </p:txBody>
      </p:sp>
      <p:pic>
        <p:nvPicPr>
          <p:cNvPr id="389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63" y="2557463"/>
            <a:ext cx="7178675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136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ea typeface="宋体" panose="02010600030101010101" pitchFamily="2" charset="-122"/>
              </a:rPr>
              <a:t>Gigabit / 10 Gigabit </a:t>
            </a:r>
            <a:r>
              <a:rPr lang="en-US" altLang="zh-CN" sz="3200" dirty="0" smtClean="0">
                <a:ea typeface="宋体" panose="02010600030101010101" pitchFamily="2" charset="-122"/>
              </a:rPr>
              <a:t>Ethernet – operation mode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The address length, the frame format, and the maximum and minimum frame length are kept the same.</a:t>
            </a:r>
          </a:p>
          <a:p>
            <a:r>
              <a:rPr lang="en-US" altLang="zh-CN" dirty="0" smtClean="0"/>
              <a:t>To </a:t>
            </a:r>
            <a:r>
              <a:rPr lang="en-US" altLang="zh-CN" dirty="0"/>
              <a:t>achieve a data rate of 1 </a:t>
            </a:r>
            <a:r>
              <a:rPr lang="en-US" altLang="zh-CN" dirty="0" err="1"/>
              <a:t>Gbps</a:t>
            </a:r>
            <a:r>
              <a:rPr lang="en-US" altLang="zh-CN" dirty="0"/>
              <a:t>, this was no longer </a:t>
            </a:r>
            <a:r>
              <a:rPr lang="en-US" altLang="zh-CN" dirty="0" smtClean="0"/>
              <a:t>possible to keep </a:t>
            </a:r>
            <a:r>
              <a:rPr lang="en-US" altLang="zh-CN" dirty="0"/>
              <a:t>the MAC sublayer untouched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Gigabit </a:t>
            </a:r>
            <a:r>
              <a:rPr lang="en-US" altLang="zh-CN" dirty="0"/>
              <a:t>Ethernet has two distinctive approaches for medium access: </a:t>
            </a:r>
            <a:endParaRPr lang="en-US" altLang="zh-CN" dirty="0" smtClean="0"/>
          </a:p>
          <a:p>
            <a:pPr lvl="1"/>
            <a:r>
              <a:rPr lang="en-US" altLang="zh-CN" dirty="0">
                <a:solidFill>
                  <a:srgbClr val="0000FF"/>
                </a:solidFill>
              </a:rPr>
              <a:t>half-duplex</a:t>
            </a:r>
            <a:r>
              <a:rPr lang="en-US" altLang="zh-CN" dirty="0" smtClean="0"/>
              <a:t>: used </a:t>
            </a:r>
            <a:r>
              <a:rPr lang="en-US" altLang="zh-CN" dirty="0"/>
              <a:t>with a hub. </a:t>
            </a:r>
            <a:r>
              <a:rPr lang="en-US" altLang="zh-CN" dirty="0" smtClean="0"/>
              <a:t>CSMA/CD required</a:t>
            </a:r>
            <a:r>
              <a:rPr lang="en-US" altLang="zh-CN" dirty="0"/>
              <a:t>. T</a:t>
            </a:r>
            <a:r>
              <a:rPr lang="en-US" altLang="zh-CN" dirty="0" smtClean="0"/>
              <a:t>he </a:t>
            </a:r>
            <a:r>
              <a:rPr lang="en-US" altLang="zh-CN" dirty="0"/>
              <a:t>maximum distance is 100 times </a:t>
            </a:r>
            <a:r>
              <a:rPr lang="en-US" altLang="zh-CN" dirty="0" smtClean="0"/>
              <a:t>less than that in classic Ethernet </a:t>
            </a:r>
            <a:r>
              <a:rPr lang="en-US" altLang="zh-CN" dirty="0"/>
              <a:t>(</a:t>
            </a:r>
            <a:r>
              <a:rPr lang="en-US" altLang="zh-CN" dirty="0" smtClean="0"/>
              <a:t>2500m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en-US" altLang="zh-CN" dirty="0" smtClean="0"/>
              <a:t>25m</a:t>
            </a:r>
            <a:r>
              <a:rPr lang="en-US" altLang="zh-CN" dirty="0"/>
              <a:t>).</a:t>
            </a:r>
            <a:endParaRPr lang="en-US" altLang="zh-CN" dirty="0" smtClean="0"/>
          </a:p>
          <a:p>
            <a:pPr lvl="1"/>
            <a:r>
              <a:rPr lang="en-US" altLang="zh-CN" dirty="0">
                <a:solidFill>
                  <a:srgbClr val="0000FF"/>
                </a:solidFill>
              </a:rPr>
              <a:t>full-duplex</a:t>
            </a:r>
            <a:r>
              <a:rPr lang="en-US" altLang="zh-CN" dirty="0"/>
              <a:t>: </a:t>
            </a:r>
            <a:r>
              <a:rPr lang="en-US" altLang="zh-CN" dirty="0">
                <a:solidFill>
                  <a:srgbClr val="0000FF"/>
                </a:solidFill>
              </a:rPr>
              <a:t>“normal” mode</a:t>
            </a:r>
            <a:r>
              <a:rPr lang="en-US" altLang="zh-CN" dirty="0"/>
              <a:t>. Used in central switch. buffered. No contention, no </a:t>
            </a:r>
            <a:r>
              <a:rPr lang="en-US" altLang="zh-CN" dirty="0" smtClean="0"/>
              <a:t>CSMA/CD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Computer Networks, Chapter 4 Medium Access Control Sublayer</a:t>
            </a:r>
            <a:endParaRPr lang="en-US" altLang="zh-CN" i="0" dirty="0"/>
          </a:p>
        </p:txBody>
      </p:sp>
    </p:spTree>
    <p:extLst>
      <p:ext uri="{BB962C8B-B14F-4D97-AF65-F5344CB8AC3E}">
        <p14:creationId xmlns:p14="http://schemas.microsoft.com/office/powerpoint/2010/main" val="381872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ea typeface="宋体" panose="02010600030101010101" pitchFamily="2" charset="-122"/>
              </a:rPr>
              <a:t>Gigabit / 10 Gigabit Ethernet </a:t>
            </a:r>
            <a:r>
              <a:rPr lang="en-US" altLang="zh-CN" sz="3200" dirty="0" smtClean="0">
                <a:ea typeface="宋体" panose="02010600030101010101" pitchFamily="2" charset="-122"/>
              </a:rPr>
              <a:t>– network radius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Two features to the standard to increase the radius: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FF"/>
                </a:solidFill>
              </a:rPr>
              <a:t>Carrier extension</a:t>
            </a:r>
            <a:r>
              <a:rPr lang="en-US" altLang="zh-CN" dirty="0"/>
              <a:t>: tells the hardware to add its own padding after the normal frame(64 bytes) to extend the frame to 512 bytes.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FF"/>
                </a:solidFill>
              </a:rPr>
              <a:t>Frame bursting</a:t>
            </a:r>
            <a:r>
              <a:rPr lang="en-US" altLang="zh-CN" dirty="0"/>
              <a:t>: allows a sender to transmit a concatenated sequence of multiple frames in a single transmission.</a:t>
            </a:r>
          </a:p>
          <a:p>
            <a:r>
              <a:rPr lang="en-US" altLang="zh-CN" dirty="0" smtClean="0"/>
              <a:t>These </a:t>
            </a:r>
            <a:r>
              <a:rPr lang="en-US" altLang="zh-CN" dirty="0"/>
              <a:t>two features extend the radius of the network to 200 meters.</a:t>
            </a:r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Computer Networks, Chapter 4 Medium Access Control Sublayer</a:t>
            </a:r>
            <a:endParaRPr lang="en-US" altLang="zh-CN" i="0"/>
          </a:p>
        </p:txBody>
      </p:sp>
    </p:spTree>
    <p:extLst>
      <p:ext uri="{BB962C8B-B14F-4D97-AF65-F5344CB8AC3E}">
        <p14:creationId xmlns:p14="http://schemas.microsoft.com/office/powerpoint/2010/main" val="343647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>
                <a:ea typeface="宋体" panose="02010600030101010101" pitchFamily="2" charset="-122"/>
              </a:rPr>
              <a:t>Gigabit / 10 Gigabit Ethernet – implementation</a:t>
            </a:r>
          </a:p>
        </p:txBody>
      </p:sp>
      <p:sp>
        <p:nvSpPr>
          <p:cNvPr id="39939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800"/>
              </a:spcBef>
              <a:buClr>
                <a:srgbClr val="0000FF"/>
              </a:buCl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800" smtClean="0"/>
              <a:t>Computer Networks, Chapter 4 Medium Access Control Sublayer</a:t>
            </a:r>
            <a:endParaRPr lang="en-US" altLang="zh-CN" sz="800"/>
          </a:p>
        </p:txBody>
      </p:sp>
      <p:sp>
        <p:nvSpPr>
          <p:cNvPr id="39940" name="Rectangle 3"/>
          <p:cNvSpPr>
            <a:spLocks noGrp="1" noChangeArrowheads="1"/>
          </p:cNvSpPr>
          <p:nvPr>
            <p:ph idx="1"/>
          </p:nvPr>
        </p:nvSpPr>
        <p:spPr>
          <a:xfrm>
            <a:off x="714375" y="1373188"/>
            <a:ext cx="7789863" cy="4598987"/>
          </a:xfrm>
        </p:spPr>
        <p:txBody>
          <a:bodyPr/>
          <a:lstStyle/>
          <a:p>
            <a:pPr lvl="1"/>
            <a:r>
              <a:rPr lang="en-US" altLang="zh-CN" smtClean="0">
                <a:ea typeface="宋体" panose="02010600030101010101" pitchFamily="2" charset="-122"/>
              </a:rPr>
              <a:t>Gigabit Ethernet is commonly run over twisted pair</a:t>
            </a: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pPr lvl="1"/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10 Gigabit Ethernet is being deployed where needed</a:t>
            </a:r>
          </a:p>
          <a:p>
            <a:pPr lvl="1"/>
            <a:endParaRPr lang="en-US" altLang="zh-CN" smtClean="0">
              <a:ea typeface="宋体" panose="02010600030101010101" pitchFamily="2" charset="-122"/>
            </a:endParaRPr>
          </a:p>
          <a:p>
            <a:pPr lvl="1"/>
            <a:endParaRPr lang="en-US" altLang="zh-CN" smtClean="0">
              <a:ea typeface="宋体" panose="02010600030101010101" pitchFamily="2" charset="-122"/>
            </a:endParaRPr>
          </a:p>
          <a:p>
            <a:pPr lvl="1"/>
            <a:endParaRPr lang="en-US" altLang="zh-CN" smtClean="0">
              <a:ea typeface="宋体" panose="02010600030101010101" pitchFamily="2" charset="-122"/>
            </a:endParaRP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40/100 Gigabit Ethernet is under development</a:t>
            </a:r>
          </a:p>
        </p:txBody>
      </p:sp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3887788"/>
            <a:ext cx="6276975" cy="170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9942" name="Group 10"/>
          <p:cNvGrpSpPr>
            <a:grpSpLocks/>
          </p:cNvGrpSpPr>
          <p:nvPr/>
        </p:nvGrpSpPr>
        <p:grpSpPr bwMode="auto">
          <a:xfrm>
            <a:off x="1228725" y="1838325"/>
            <a:ext cx="7296150" cy="1476375"/>
            <a:chOff x="904876" y="2657451"/>
            <a:chExt cx="7677150" cy="1554023"/>
          </a:xfrm>
        </p:grpSpPr>
        <p:pic>
          <p:nvPicPr>
            <p:cNvPr id="39943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876" y="2657451"/>
              <a:ext cx="7677150" cy="1554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44" name="Rectangle 9"/>
            <p:cNvSpPr>
              <a:spLocks noChangeArrowheads="1"/>
            </p:cNvSpPr>
            <p:nvPr/>
          </p:nvSpPr>
          <p:spPr bwMode="auto">
            <a:xfrm>
              <a:off x="952500" y="3829050"/>
              <a:ext cx="7543800" cy="304800"/>
            </a:xfrm>
            <a:prstGeom prst="rect">
              <a:avLst/>
            </a:prstGeom>
            <a:solidFill>
              <a:srgbClr val="FF2BD8">
                <a:alpha val="39999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ts val="1800"/>
                </a:spcBef>
                <a:buClr>
                  <a:srgbClr val="0000FF"/>
                </a:buClr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ts val="600"/>
                </a:spcBef>
                <a:buClr>
                  <a:srgbClr val="0000FF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Arial" panose="020B0604020202020204" pitchFamily="34" charset="0"/>
                <a:buChar char="−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CN" sz="1800"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336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Encoding in Gigabit Ethernet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Computer Networks, Chapter 4 Medium Access Control Sublayer</a:t>
            </a:r>
            <a:endParaRPr lang="en-US" altLang="zh-CN" i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53" y="1485406"/>
            <a:ext cx="3849688" cy="313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966" y="2914840"/>
            <a:ext cx="3946525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306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0" y="676275"/>
            <a:ext cx="9144000" cy="1143000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Medium Access Control Sublayer</a:t>
            </a:r>
            <a:br>
              <a:rPr lang="en-US" altLang="zh-CN" smtClean="0">
                <a:ea typeface="宋体" panose="02010600030101010101" pitchFamily="2" charset="-122"/>
              </a:rPr>
            </a:br>
            <a:r>
              <a:rPr lang="en-US" altLang="zh-CN" sz="2400" smtClean="0">
                <a:solidFill>
                  <a:srgbClr val="7F7F7F"/>
                </a:solidFill>
                <a:ea typeface="宋体" panose="02010600030101010101" pitchFamily="2" charset="-122"/>
              </a:rPr>
              <a:t>Chapter 4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5123" name="Footer Placeholder 8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800"/>
              </a:spcBef>
              <a:buClr>
                <a:srgbClr val="0000FF"/>
              </a:buCl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800" smtClean="0"/>
              <a:t>Computer Networks, Chapter 4 Medium Access Control Sublayer</a:t>
            </a:r>
            <a:endParaRPr lang="en-US" altLang="zh-CN" sz="800"/>
          </a:p>
        </p:txBody>
      </p:sp>
      <p:sp>
        <p:nvSpPr>
          <p:cNvPr id="4099" name="Subtitle 2"/>
          <p:cNvSpPr>
            <a:spLocks noGrp="1"/>
          </p:cNvSpPr>
          <p:nvPr>
            <p:ph idx="1"/>
          </p:nvPr>
        </p:nvSpPr>
        <p:spPr>
          <a:xfrm>
            <a:off x="1257300" y="1990725"/>
            <a:ext cx="6686550" cy="4019550"/>
          </a:xfrm>
        </p:spPr>
        <p:txBody>
          <a:bodyPr/>
          <a:lstStyle/>
          <a:p>
            <a:pPr lvl="1">
              <a:defRPr/>
            </a:pPr>
            <a:r>
              <a:rPr lang="en-US" dirty="0" smtClean="0"/>
              <a:t>Channel Allocation Problem</a:t>
            </a:r>
          </a:p>
          <a:p>
            <a:pPr lvl="1">
              <a:defRPr/>
            </a:pPr>
            <a:r>
              <a:rPr lang="en-US" dirty="0" smtClean="0"/>
              <a:t>Multiple Access Protocols</a:t>
            </a:r>
          </a:p>
          <a:p>
            <a:pPr lvl="1">
              <a:defRPr/>
            </a:pPr>
            <a:r>
              <a:rPr lang="en-US" dirty="0" smtClean="0"/>
              <a:t>Ethernet</a:t>
            </a:r>
          </a:p>
          <a:p>
            <a:pPr lvl="1">
              <a:defRPr/>
            </a:pPr>
            <a:r>
              <a:rPr lang="en-US" dirty="0" smtClean="0"/>
              <a:t>Wireless LANs</a:t>
            </a:r>
          </a:p>
          <a:p>
            <a:pPr lvl="1">
              <a:defRPr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Broadband Wireless</a:t>
            </a:r>
          </a:p>
          <a:p>
            <a:pPr lvl="1">
              <a:defRPr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Bluetooth</a:t>
            </a:r>
          </a:p>
          <a:p>
            <a:pPr lvl="1">
              <a:defRPr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RFID</a:t>
            </a:r>
          </a:p>
          <a:p>
            <a:pPr lvl="1">
              <a:defRPr/>
            </a:pPr>
            <a:r>
              <a:rPr lang="en-US" dirty="0" smtClean="0"/>
              <a:t>Data Link Layer Switching</a:t>
            </a:r>
          </a:p>
        </p:txBody>
      </p:sp>
    </p:spTree>
    <p:extLst>
      <p:ext uri="{BB962C8B-B14F-4D97-AF65-F5344CB8AC3E}">
        <p14:creationId xmlns:p14="http://schemas.microsoft.com/office/powerpoint/2010/main" val="28301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Wireless LANs</a:t>
            </a:r>
          </a:p>
        </p:txBody>
      </p:sp>
      <p:sp>
        <p:nvSpPr>
          <p:cNvPr id="40963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800"/>
              </a:spcBef>
              <a:buClr>
                <a:srgbClr val="0000FF"/>
              </a:buCl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800" smtClean="0"/>
              <a:t>Computer Networks, Chapter 4 Medium Access Control Sublayer</a:t>
            </a:r>
            <a:endParaRPr lang="en-US" altLang="zh-CN" sz="800"/>
          </a:p>
        </p:txBody>
      </p:sp>
      <p:sp>
        <p:nvSpPr>
          <p:cNvPr id="40964" name="Rectangle 3"/>
          <p:cNvSpPr>
            <a:spLocks noGrp="1" noChangeArrowheads="1"/>
          </p:cNvSpPr>
          <p:nvPr>
            <p:ph idx="1"/>
          </p:nvPr>
        </p:nvSpPr>
        <p:spPr>
          <a:xfrm>
            <a:off x="1381125" y="1990725"/>
            <a:ext cx="7315200" cy="4019550"/>
          </a:xfrm>
        </p:spPr>
        <p:txBody>
          <a:bodyPr/>
          <a:lstStyle/>
          <a:p>
            <a:pPr lvl="1"/>
            <a:r>
              <a:rPr lang="en-US" altLang="zh-CN" smtClean="0">
                <a:ea typeface="宋体" panose="02010600030101010101" pitchFamily="2" charset="-122"/>
              </a:rPr>
              <a:t>802.11 architecture/protocol stack </a:t>
            </a:r>
            <a:r>
              <a:rPr lang="en-US" altLang="zh-CN" smtClean="0">
                <a:solidFill>
                  <a:srgbClr val="0000FF"/>
                </a:solidFill>
                <a:ea typeface="宋体" panose="02010600030101010101" pitchFamily="2" charset="-122"/>
              </a:rPr>
              <a:t>»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802.11 physical layer </a:t>
            </a:r>
            <a:r>
              <a:rPr lang="en-US" altLang="zh-CN" smtClean="0">
                <a:solidFill>
                  <a:srgbClr val="0000FF"/>
                </a:solidFill>
                <a:ea typeface="宋体" panose="02010600030101010101" pitchFamily="2" charset="-122"/>
              </a:rPr>
              <a:t>»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802.11 MAC </a:t>
            </a:r>
            <a:r>
              <a:rPr lang="en-US" altLang="zh-CN" smtClean="0">
                <a:solidFill>
                  <a:srgbClr val="0000FF"/>
                </a:solidFill>
                <a:ea typeface="宋体" panose="02010600030101010101" pitchFamily="2" charset="-122"/>
              </a:rPr>
              <a:t>»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802.11 frames </a:t>
            </a:r>
            <a:r>
              <a:rPr lang="en-US" altLang="zh-CN" smtClean="0">
                <a:solidFill>
                  <a:srgbClr val="0000FF"/>
                </a:solidFill>
                <a:ea typeface="宋体" panose="02010600030101010101" pitchFamily="2" charset="-122"/>
              </a:rPr>
              <a:t>»</a:t>
            </a:r>
            <a:endParaRPr lang="en-US" altLang="zh-CN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172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802.11 Architecture/Protocol Stack (1)</a:t>
            </a:r>
          </a:p>
        </p:txBody>
      </p:sp>
      <p:sp>
        <p:nvSpPr>
          <p:cNvPr id="41987" name="Footer Placeholder 7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800"/>
              </a:spcBef>
              <a:buClr>
                <a:srgbClr val="0000FF"/>
              </a:buCl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800" smtClean="0"/>
              <a:t>Computer Networks, Chapter 4 Medium Access Control Sublayer</a:t>
            </a:r>
            <a:endParaRPr lang="en-US" altLang="zh-CN" sz="800"/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477963"/>
            <a:ext cx="7789863" cy="4598987"/>
          </a:xfrm>
        </p:spPr>
        <p:txBody>
          <a:bodyPr/>
          <a:lstStyle/>
          <a:p>
            <a:r>
              <a:rPr lang="fr-FR" altLang="zh-CN" smtClean="0">
                <a:ea typeface="宋体" panose="02010600030101010101" pitchFamily="2" charset="-122"/>
              </a:rPr>
              <a:t>Wireless clients </a:t>
            </a:r>
            <a:r>
              <a:rPr lang="en-US" altLang="zh-CN" smtClean="0">
                <a:ea typeface="宋体" panose="02010600030101010101" pitchFamily="2" charset="-122"/>
              </a:rPr>
              <a:t>associate </a:t>
            </a:r>
            <a:r>
              <a:rPr lang="fr-FR" altLang="zh-CN" smtClean="0">
                <a:ea typeface="宋体" panose="02010600030101010101" pitchFamily="2" charset="-122"/>
              </a:rPr>
              <a:t>to a wired AP (Access Point)</a:t>
            </a:r>
          </a:p>
          <a:p>
            <a:pPr lvl="1"/>
            <a:r>
              <a:rPr lang="fr-FR" altLang="zh-CN" smtClean="0">
                <a:ea typeface="宋体" panose="02010600030101010101" pitchFamily="2" charset="-122"/>
              </a:rPr>
              <a:t>Called infrastructure mode; there is also </a:t>
            </a:r>
            <a:r>
              <a:rPr lang="en-US" altLang="zh-CN" smtClean="0">
                <a:ea typeface="宋体" panose="02010600030101010101" pitchFamily="2" charset="-122"/>
              </a:rPr>
              <a:t>ad-hoc mode with no AP, but that is rare.</a:t>
            </a:r>
          </a:p>
          <a:p>
            <a:pPr lvl="1">
              <a:buFont typeface="Arial" panose="020B0604020202020204" pitchFamily="34" charset="0"/>
              <a:buNone/>
            </a:pPr>
            <a:endParaRPr lang="en-US" altLang="zh-CN" smtClean="0">
              <a:ea typeface="宋体" panose="02010600030101010101" pitchFamily="2" charset="-122"/>
            </a:endParaRPr>
          </a:p>
        </p:txBody>
      </p:sp>
      <p:grpSp>
        <p:nvGrpSpPr>
          <p:cNvPr id="41989" name="Group 11"/>
          <p:cNvGrpSpPr>
            <a:grpSpLocks/>
          </p:cNvGrpSpPr>
          <p:nvPr/>
        </p:nvGrpSpPr>
        <p:grpSpPr bwMode="auto">
          <a:xfrm>
            <a:off x="1209675" y="2943225"/>
            <a:ext cx="6688138" cy="3668713"/>
            <a:chOff x="762000" y="1447800"/>
            <a:chExt cx="6688931" cy="3667919"/>
          </a:xfrm>
        </p:grpSpPr>
        <p:pic>
          <p:nvPicPr>
            <p:cNvPr id="4199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3069" y="1742281"/>
              <a:ext cx="5757862" cy="3373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991" name="TextBox 4"/>
            <p:cNvSpPr txBox="1">
              <a:spLocks noChangeArrowheads="1"/>
            </p:cNvSpPr>
            <p:nvPr/>
          </p:nvSpPr>
          <p:spPr bwMode="auto">
            <a:xfrm>
              <a:off x="762000" y="1676400"/>
              <a:ext cx="1600200" cy="646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800"/>
                </a:spcBef>
                <a:buClr>
                  <a:srgbClr val="0000FF"/>
                </a:buClr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ts val="600"/>
                </a:spcBef>
                <a:buClr>
                  <a:srgbClr val="0000FF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Arial" panose="020B0604020202020204" pitchFamily="34" charset="0"/>
                <a:buChar char="−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Access</a:t>
              </a:r>
              <a:br>
                <a:rPr lang="en-US" altLang="zh-CN" sz="1800">
                  <a:ea typeface="宋体" panose="02010600030101010101" pitchFamily="2" charset="-122"/>
                </a:rPr>
              </a:br>
              <a:r>
                <a:rPr lang="en-US" altLang="zh-CN" sz="1800">
                  <a:ea typeface="宋体" panose="02010600030101010101" pitchFamily="2" charset="-122"/>
                </a:rPr>
                <a:t>Point</a:t>
              </a:r>
            </a:p>
          </p:txBody>
        </p:sp>
        <p:sp>
          <p:nvSpPr>
            <p:cNvPr id="41992" name="TextBox 5"/>
            <p:cNvSpPr txBox="1">
              <a:spLocks noChangeArrowheads="1"/>
            </p:cNvSpPr>
            <p:nvPr/>
          </p:nvSpPr>
          <p:spPr bwMode="auto">
            <a:xfrm>
              <a:off x="838200" y="3276600"/>
              <a:ext cx="10668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800"/>
                </a:spcBef>
                <a:buClr>
                  <a:srgbClr val="0000FF"/>
                </a:buClr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ts val="600"/>
                </a:spcBef>
                <a:buClr>
                  <a:srgbClr val="0000FF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Arial" panose="020B0604020202020204" pitchFamily="34" charset="0"/>
                <a:buChar char="−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Client</a:t>
              </a:r>
            </a:p>
          </p:txBody>
        </p:sp>
        <p:sp>
          <p:nvSpPr>
            <p:cNvPr id="41993" name="TextBox 6"/>
            <p:cNvSpPr txBox="1">
              <a:spLocks noChangeArrowheads="1"/>
            </p:cNvSpPr>
            <p:nvPr/>
          </p:nvSpPr>
          <p:spPr bwMode="auto">
            <a:xfrm>
              <a:off x="3810000" y="1447800"/>
              <a:ext cx="19812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800"/>
                </a:spcBef>
                <a:buClr>
                  <a:srgbClr val="0000FF"/>
                </a:buClr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ts val="600"/>
                </a:spcBef>
                <a:buClr>
                  <a:srgbClr val="0000FF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Arial" panose="020B0604020202020204" pitchFamily="34" charset="0"/>
                <a:buChar char="−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To Network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17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802.11 Architecture/Protocol Stack (2)</a:t>
            </a:r>
          </a:p>
        </p:txBody>
      </p:sp>
      <p:sp>
        <p:nvSpPr>
          <p:cNvPr id="43011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800"/>
              </a:spcBef>
              <a:buClr>
                <a:srgbClr val="0000FF"/>
              </a:buCl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800" smtClean="0"/>
              <a:t>Computer Networks, Chapter 4 Medium Access Control Sublayer</a:t>
            </a:r>
            <a:endParaRPr lang="en-US" altLang="zh-CN" sz="800"/>
          </a:p>
        </p:txBody>
      </p:sp>
      <p:sp>
        <p:nvSpPr>
          <p:cNvPr id="43012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611313"/>
            <a:ext cx="7789863" cy="4598987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mtClean="0">
                <a:ea typeface="宋体" panose="02010600030101010101" pitchFamily="2" charset="-122"/>
              </a:rPr>
              <a:t>MAC is used across different physical layers</a:t>
            </a:r>
          </a:p>
        </p:txBody>
      </p:sp>
      <p:pic>
        <p:nvPicPr>
          <p:cNvPr id="4301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2185988"/>
            <a:ext cx="8377238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712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Basic Service Set &amp; Extended Service Set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Computer Networks, Chapter 4 Medium Access Control Sublayer</a:t>
            </a:r>
            <a:endParaRPr lang="en-US" altLang="zh-CN" i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752" y="1376224"/>
            <a:ext cx="2672334" cy="2230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1376224"/>
            <a:ext cx="2672334" cy="2230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559" y="3661868"/>
            <a:ext cx="5680881" cy="2891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770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Multiple Access Protocols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idx="1"/>
          </p:nvPr>
        </p:nvSpPr>
        <p:spPr>
          <a:xfrm>
            <a:off x="1381125" y="1990725"/>
            <a:ext cx="7315200" cy="4019550"/>
          </a:xfrm>
        </p:spPr>
        <p:txBody>
          <a:bodyPr/>
          <a:lstStyle/>
          <a:p>
            <a:pPr lvl="1"/>
            <a:r>
              <a:rPr lang="en-US" altLang="zh-CN" smtClean="0">
                <a:ea typeface="宋体" panose="02010600030101010101" pitchFamily="2" charset="-122"/>
              </a:rPr>
              <a:t>ALOHA </a:t>
            </a:r>
            <a:r>
              <a:rPr lang="en-US" altLang="zh-CN" smtClean="0">
                <a:solidFill>
                  <a:srgbClr val="0000FF"/>
                </a:solidFill>
                <a:ea typeface="宋体" panose="02010600030101010101" pitchFamily="2" charset="-122"/>
              </a:rPr>
              <a:t>»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CSMA (Carrier Sense Multiple Access) </a:t>
            </a:r>
            <a:r>
              <a:rPr lang="en-US" altLang="zh-CN" smtClean="0">
                <a:solidFill>
                  <a:srgbClr val="0000FF"/>
                </a:solidFill>
                <a:ea typeface="宋体" panose="02010600030101010101" pitchFamily="2" charset="-122"/>
              </a:rPr>
              <a:t>»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Collision-free protocols </a:t>
            </a:r>
            <a:r>
              <a:rPr lang="en-US" altLang="zh-CN" smtClean="0">
                <a:solidFill>
                  <a:srgbClr val="0000FF"/>
                </a:solidFill>
                <a:ea typeface="宋体" panose="02010600030101010101" pitchFamily="2" charset="-122"/>
              </a:rPr>
              <a:t>»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Limited-contention protocols </a:t>
            </a:r>
            <a:r>
              <a:rPr lang="en-US" altLang="zh-CN" smtClean="0">
                <a:solidFill>
                  <a:srgbClr val="0000FF"/>
                </a:solidFill>
                <a:ea typeface="宋体" panose="02010600030101010101" pitchFamily="2" charset="-122"/>
              </a:rPr>
              <a:t>»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Wireless LAN protocols </a:t>
            </a:r>
            <a:r>
              <a:rPr lang="en-US" altLang="zh-CN" smtClean="0">
                <a:solidFill>
                  <a:srgbClr val="0000FF"/>
                </a:solidFill>
                <a:ea typeface="宋体" panose="02010600030101010101" pitchFamily="2" charset="-122"/>
              </a:rPr>
              <a:t>»</a:t>
            </a:r>
            <a:endParaRPr lang="en-US" altLang="zh-CN" smtClean="0">
              <a:ea typeface="宋体" panose="02010600030101010101" pitchFamily="2" charset="-122"/>
            </a:endParaRPr>
          </a:p>
          <a:p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Computer Networks, Chapter 4 Medium Access Control Sublayer</a:t>
            </a:r>
            <a:endParaRPr lang="en-US" altLang="zh-CN" i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802.11 physical layer</a:t>
            </a:r>
          </a:p>
        </p:txBody>
      </p:sp>
      <p:sp>
        <p:nvSpPr>
          <p:cNvPr id="44035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800"/>
              </a:spcBef>
              <a:buClr>
                <a:srgbClr val="0000FF"/>
              </a:buCl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800" smtClean="0"/>
              <a:t>Computer Networks, Chapter 4 Medium Access Control Sublayer</a:t>
            </a:r>
            <a:endParaRPr lang="en-US" altLang="zh-CN" sz="800" i="0"/>
          </a:p>
        </p:txBody>
      </p:sp>
      <p:sp>
        <p:nvSpPr>
          <p:cNvPr id="44036" name="Content Placeholder 3"/>
          <p:cNvSpPr>
            <a:spLocks noGrp="1"/>
          </p:cNvSpPr>
          <p:nvPr>
            <p:ph idx="1"/>
          </p:nvPr>
        </p:nvSpPr>
        <p:spPr>
          <a:xfrm>
            <a:off x="914400" y="1611313"/>
            <a:ext cx="7789863" cy="4598987"/>
          </a:xfrm>
        </p:spPr>
        <p:txBody>
          <a:bodyPr/>
          <a:lstStyle/>
          <a:p>
            <a:pPr lvl="1"/>
            <a:r>
              <a:rPr lang="en-US" altLang="zh-CN" smtClean="0">
                <a:ea typeface="宋体" panose="02010600030101010101" pitchFamily="2" charset="-122"/>
              </a:rPr>
              <a:t>NICs are compatible with multiple physical layers</a:t>
            </a:r>
          </a:p>
          <a:p>
            <a:pPr lvl="2"/>
            <a:r>
              <a:rPr lang="en-US" altLang="zh-CN" smtClean="0">
                <a:ea typeface="宋体" panose="02010600030101010101" pitchFamily="2" charset="-122"/>
              </a:rPr>
              <a:t>E.g., 802.11 a/b/g</a:t>
            </a:r>
          </a:p>
          <a:p>
            <a:pPr lvl="1"/>
            <a:endParaRPr lang="en-US" altLang="zh-CN" smtClean="0">
              <a:ea typeface="宋体" panose="02010600030101010101" pitchFamily="2" charset="-122"/>
            </a:endParaRPr>
          </a:p>
        </p:txBody>
      </p:sp>
      <p:graphicFrame>
        <p:nvGraphicFramePr>
          <p:cNvPr id="5" name="Content Placeholder 6"/>
          <p:cNvGraphicFramePr>
            <a:graphicFrameLocks/>
          </p:cNvGraphicFramePr>
          <p:nvPr/>
        </p:nvGraphicFramePr>
        <p:xfrm>
          <a:off x="1362075" y="3038475"/>
          <a:ext cx="6743700" cy="1865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3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8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88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063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Name</a:t>
                      </a:r>
                      <a:endParaRPr lang="en-US" sz="18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964" marR="94964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Technique</a:t>
                      </a:r>
                      <a:endParaRPr lang="en-US" sz="18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964" marR="94964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Max. Bit Rate</a:t>
                      </a:r>
                      <a:endParaRPr lang="en-US" sz="18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964" marR="94964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063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802.11b</a:t>
                      </a:r>
                      <a:endParaRPr lang="en-US" sz="18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964" marR="94964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Spread spectrum,</a:t>
                      </a:r>
                      <a:r>
                        <a:rPr lang="en-US" sz="18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2.4 GHz</a:t>
                      </a:r>
                      <a:endParaRPr lang="en-US" sz="18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964" marR="94964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11 Mbps</a:t>
                      </a:r>
                      <a:endParaRPr lang="en-US" sz="18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964" marR="94964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063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802.11g</a:t>
                      </a:r>
                      <a:endParaRPr lang="en-US" sz="18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964" marR="94964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OFDM, 2.4</a:t>
                      </a:r>
                      <a:r>
                        <a:rPr lang="en-US" sz="18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GHz</a:t>
                      </a:r>
                      <a:endParaRPr lang="en-US" sz="18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964" marR="94964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54</a:t>
                      </a:r>
                      <a:r>
                        <a:rPr lang="en-US" sz="18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Mbps</a:t>
                      </a:r>
                      <a:endParaRPr lang="en-US" sz="18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964" marR="94964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063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802.11a</a:t>
                      </a:r>
                      <a:endParaRPr lang="en-US" sz="18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964" marR="94964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OFDM, 5 GHz</a:t>
                      </a:r>
                      <a:endParaRPr lang="en-US" sz="18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964" marR="94964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54 Mbps</a:t>
                      </a:r>
                      <a:endParaRPr lang="en-US" sz="18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964" marR="94964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063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802.11n</a:t>
                      </a:r>
                      <a:endParaRPr lang="en-US" sz="18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964" marR="94964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OFDM with</a:t>
                      </a:r>
                      <a:r>
                        <a:rPr lang="en-US" sz="18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MIMO</a:t>
                      </a:r>
                      <a:r>
                        <a:rPr lang="en-US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, 2.4/5 GHz</a:t>
                      </a:r>
                      <a:endParaRPr lang="en-US" sz="18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964" marR="94964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600 Mbps</a:t>
                      </a:r>
                      <a:endParaRPr lang="en-US" sz="18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964" marR="94964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460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Flow Diagram for CSMA/CA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Computer Networks, Chapter 4 Medium Access Control Sublayer</a:t>
            </a:r>
            <a:endParaRPr lang="en-US" altLang="zh-CN" i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838200"/>
            <a:ext cx="5609230" cy="5731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517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802.11 MAC (1)</a:t>
            </a:r>
          </a:p>
        </p:txBody>
      </p:sp>
      <p:sp>
        <p:nvSpPr>
          <p:cNvPr id="45059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800"/>
              </a:spcBef>
              <a:buClr>
                <a:srgbClr val="0000FF"/>
              </a:buCl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800" smtClean="0"/>
              <a:t>Computer Networks, Chapter 4 Medium Access Control Sublayer</a:t>
            </a:r>
            <a:endParaRPr lang="en-US" altLang="zh-CN" sz="800"/>
          </a:p>
        </p:txBody>
      </p:sp>
      <p:sp>
        <p:nvSpPr>
          <p:cNvPr id="45060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449388"/>
            <a:ext cx="7789863" cy="4598987"/>
          </a:xfrm>
        </p:spPr>
        <p:txBody>
          <a:bodyPr/>
          <a:lstStyle/>
          <a:p>
            <a:pPr lvl="1"/>
            <a:r>
              <a:rPr lang="en-US" altLang="zh-CN" smtClean="0">
                <a:ea typeface="宋体" panose="02010600030101010101" pitchFamily="2" charset="-122"/>
              </a:rPr>
              <a:t>CSMA/CA inserts backoff slots to avoid collisions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MAC uses ACKs/retransmissions for wireless errors</a:t>
            </a:r>
          </a:p>
        </p:txBody>
      </p:sp>
      <p:pic>
        <p:nvPicPr>
          <p:cNvPr id="4506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0"/>
          <a:stretch>
            <a:fillRect/>
          </a:stretch>
        </p:blipFill>
        <p:spPr bwMode="auto">
          <a:xfrm>
            <a:off x="623888" y="2714625"/>
            <a:ext cx="7896225" cy="365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94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802.11 MAC (2)</a:t>
            </a:r>
          </a:p>
        </p:txBody>
      </p:sp>
      <p:sp>
        <p:nvSpPr>
          <p:cNvPr id="46083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800"/>
              </a:spcBef>
              <a:buClr>
                <a:srgbClr val="0000FF"/>
              </a:buCl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800" smtClean="0"/>
              <a:t>Computer Networks, Chapter 4 Medium Access Control Sublayer</a:t>
            </a:r>
            <a:endParaRPr lang="en-US" altLang="zh-CN" sz="800"/>
          </a:p>
        </p:txBody>
      </p:sp>
      <p:sp>
        <p:nvSpPr>
          <p:cNvPr id="46084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497013"/>
            <a:ext cx="7789863" cy="4598987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Virtual channel sensing with the NAV and optional RTS/CTS (often not used) avoids hidden terminals</a:t>
            </a:r>
          </a:p>
        </p:txBody>
      </p:sp>
      <p:pic>
        <p:nvPicPr>
          <p:cNvPr id="4608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8" y="2905125"/>
            <a:ext cx="808672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247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802.11 MAC (3)</a:t>
            </a:r>
          </a:p>
        </p:txBody>
      </p:sp>
      <p:sp>
        <p:nvSpPr>
          <p:cNvPr id="47107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800"/>
              </a:spcBef>
              <a:buClr>
                <a:srgbClr val="0000FF"/>
              </a:buCl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800" smtClean="0"/>
              <a:t>Computer Networks, Chapter 4 Medium Access Control Sublayer</a:t>
            </a:r>
            <a:endParaRPr lang="en-US" altLang="zh-CN" sz="800"/>
          </a:p>
        </p:txBody>
      </p:sp>
      <p:sp>
        <p:nvSpPr>
          <p:cNvPr id="47108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611313"/>
            <a:ext cx="7789863" cy="4598987"/>
          </a:xfrm>
        </p:spPr>
        <p:txBody>
          <a:bodyPr/>
          <a:lstStyle/>
          <a:p>
            <a:pPr lvl="1"/>
            <a:r>
              <a:rPr lang="en-US" altLang="zh-CN" smtClean="0">
                <a:ea typeface="宋体" panose="02010600030101010101" pitchFamily="2" charset="-122"/>
              </a:rPr>
              <a:t>Different backoff slot times add quality of service</a:t>
            </a:r>
          </a:p>
          <a:p>
            <a:pPr lvl="2"/>
            <a:r>
              <a:rPr lang="en-US" altLang="zh-CN" smtClean="0">
                <a:ea typeface="宋体" panose="02010600030101010101" pitchFamily="2" charset="-122"/>
              </a:rPr>
              <a:t>Short intervals give preferred access, e.g., control, VoIP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MAC has other mechanisms too, e.g., power save</a:t>
            </a:r>
          </a:p>
        </p:txBody>
      </p:sp>
      <p:pic>
        <p:nvPicPr>
          <p:cNvPr id="4710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0"/>
          <a:stretch>
            <a:fillRect/>
          </a:stretch>
        </p:blipFill>
        <p:spPr bwMode="auto">
          <a:xfrm>
            <a:off x="604838" y="3133725"/>
            <a:ext cx="7910512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260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802.11 Frames</a:t>
            </a:r>
          </a:p>
        </p:txBody>
      </p:sp>
      <p:sp>
        <p:nvSpPr>
          <p:cNvPr id="48131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800"/>
              </a:spcBef>
              <a:buClr>
                <a:srgbClr val="0000FF"/>
              </a:buCl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800" smtClean="0"/>
              <a:t>Computer Networks, Chapter 4 Medium Access Control Sublayer</a:t>
            </a:r>
            <a:endParaRPr lang="en-US" altLang="zh-CN" sz="800"/>
          </a:p>
        </p:txBody>
      </p:sp>
      <p:sp>
        <p:nvSpPr>
          <p:cNvPr id="48132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611313"/>
            <a:ext cx="7789863" cy="4598987"/>
          </a:xfrm>
        </p:spPr>
        <p:txBody>
          <a:bodyPr/>
          <a:lstStyle/>
          <a:p>
            <a:pPr lvl="1"/>
            <a:r>
              <a:rPr lang="en-US" altLang="zh-CN" smtClean="0">
                <a:ea typeface="宋体" panose="02010600030101010101" pitchFamily="2" charset="-122"/>
              </a:rPr>
              <a:t>Frames vary depending on their type (Frame control)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Data frames have 3 addresses to pass via APs</a:t>
            </a:r>
          </a:p>
        </p:txBody>
      </p:sp>
      <p:pic>
        <p:nvPicPr>
          <p:cNvPr id="4813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8" y="2828925"/>
            <a:ext cx="8124825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870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Subfields in </a:t>
            </a:r>
            <a:r>
              <a:rPr lang="en-US" altLang="zh-CN" dirty="0" smtClean="0"/>
              <a:t>Frame Control </a:t>
            </a:r>
            <a:r>
              <a:rPr lang="en-US" altLang="zh-CN" dirty="0"/>
              <a:t>field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Computer Networks, Chapter 4 Medium Access Control Sublayer</a:t>
            </a:r>
            <a:endParaRPr lang="en-US" altLang="zh-CN" i="0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655988" y="1928018"/>
            <a:ext cx="8048625" cy="3840163"/>
            <a:chOff x="381000" y="1524000"/>
            <a:chExt cx="8048426" cy="3840480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524000"/>
              <a:ext cx="8048426" cy="3840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2"/>
            <p:cNvSpPr>
              <a:spLocks noChangeArrowheads="1"/>
            </p:cNvSpPr>
            <p:nvPr/>
          </p:nvSpPr>
          <p:spPr bwMode="auto">
            <a:xfrm>
              <a:off x="381000" y="1524000"/>
              <a:ext cx="7955280" cy="3764280"/>
            </a:xfrm>
            <a:prstGeom prst="rect">
              <a:avLst/>
            </a:prstGeom>
            <a:noFill/>
            <a:ln w="101600" algn="ctr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3200" b="1" i="1">
                  <a:solidFill>
                    <a:schemeClr val="tx1"/>
                  </a:solidFill>
                  <a:latin typeface="Baby Kruffy"/>
                </a:defRPr>
              </a:lvl1pPr>
              <a:lvl2pPr marL="742950" indent="-285750">
                <a:defRPr sz="3200" b="1" i="1">
                  <a:solidFill>
                    <a:schemeClr val="tx1"/>
                  </a:solidFill>
                  <a:latin typeface="Baby Kruffy"/>
                </a:defRPr>
              </a:lvl2pPr>
              <a:lvl3pPr marL="1143000" indent="-228600">
                <a:defRPr sz="3200" b="1" i="1">
                  <a:solidFill>
                    <a:schemeClr val="tx1"/>
                  </a:solidFill>
                  <a:latin typeface="Baby Kruffy"/>
                </a:defRPr>
              </a:lvl3pPr>
              <a:lvl4pPr marL="1600200" indent="-228600">
                <a:defRPr sz="3200" b="1" i="1">
                  <a:solidFill>
                    <a:schemeClr val="tx1"/>
                  </a:solidFill>
                  <a:latin typeface="Baby Kruffy"/>
                </a:defRPr>
              </a:lvl4pPr>
              <a:lvl5pPr marL="2057400" indent="-228600">
                <a:defRPr sz="3200" b="1" i="1">
                  <a:solidFill>
                    <a:schemeClr val="tx1"/>
                  </a:solidFill>
                  <a:latin typeface="Baby Kruffy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 i="1">
                  <a:solidFill>
                    <a:schemeClr val="tx1"/>
                  </a:solidFill>
                  <a:latin typeface="Baby Kruffy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 i="1">
                  <a:solidFill>
                    <a:schemeClr val="tx1"/>
                  </a:solidFill>
                  <a:latin typeface="Baby Kruffy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 i="1">
                  <a:solidFill>
                    <a:schemeClr val="tx1"/>
                  </a:solidFill>
                  <a:latin typeface="Baby Kruffy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 i="1">
                  <a:solidFill>
                    <a:schemeClr val="tx1"/>
                  </a:solidFill>
                  <a:latin typeface="Baby Kruffy"/>
                </a:defRPr>
              </a:lvl9pPr>
            </a:lstStyle>
            <a:p>
              <a:endParaRPr lang="zh-CN" altLang="zh-CN"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100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Addressing Mechanism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Computer Networks, Chapter 4 Medium Access Control Sublayer</a:t>
            </a:r>
            <a:endParaRPr lang="en-US" altLang="zh-CN" i="0"/>
          </a:p>
        </p:txBody>
      </p:sp>
      <p:grpSp>
        <p:nvGrpSpPr>
          <p:cNvPr id="5" name="Group 1"/>
          <p:cNvGrpSpPr>
            <a:grpSpLocks/>
          </p:cNvGrpSpPr>
          <p:nvPr/>
        </p:nvGrpSpPr>
        <p:grpSpPr bwMode="auto">
          <a:xfrm>
            <a:off x="669306" y="1268307"/>
            <a:ext cx="8280400" cy="1747838"/>
            <a:chOff x="304800" y="2590800"/>
            <a:chExt cx="8280127" cy="1747450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2590800"/>
              <a:ext cx="8280127" cy="1747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381000" y="2590800"/>
              <a:ext cx="8077200" cy="1747450"/>
            </a:xfrm>
            <a:prstGeom prst="rect">
              <a:avLst/>
            </a:prstGeom>
            <a:noFill/>
            <a:ln w="101600" algn="ctr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3200" b="1" i="1">
                  <a:solidFill>
                    <a:schemeClr val="tx1"/>
                  </a:solidFill>
                  <a:latin typeface="Baby Kruffy"/>
                </a:defRPr>
              </a:lvl1pPr>
              <a:lvl2pPr marL="742950" indent="-285750">
                <a:defRPr sz="3200" b="1" i="1">
                  <a:solidFill>
                    <a:schemeClr val="tx1"/>
                  </a:solidFill>
                  <a:latin typeface="Baby Kruffy"/>
                </a:defRPr>
              </a:lvl2pPr>
              <a:lvl3pPr marL="1143000" indent="-228600">
                <a:defRPr sz="3200" b="1" i="1">
                  <a:solidFill>
                    <a:schemeClr val="tx1"/>
                  </a:solidFill>
                  <a:latin typeface="Baby Kruffy"/>
                </a:defRPr>
              </a:lvl3pPr>
              <a:lvl4pPr marL="1600200" indent="-228600">
                <a:defRPr sz="3200" b="1" i="1">
                  <a:solidFill>
                    <a:schemeClr val="tx1"/>
                  </a:solidFill>
                  <a:latin typeface="Baby Kruffy"/>
                </a:defRPr>
              </a:lvl4pPr>
              <a:lvl5pPr marL="2057400" indent="-228600">
                <a:defRPr sz="3200" b="1" i="1">
                  <a:solidFill>
                    <a:schemeClr val="tx1"/>
                  </a:solidFill>
                  <a:latin typeface="Baby Kruffy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 i="1">
                  <a:solidFill>
                    <a:schemeClr val="tx1"/>
                  </a:solidFill>
                  <a:latin typeface="Baby Kruffy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 i="1">
                  <a:solidFill>
                    <a:schemeClr val="tx1"/>
                  </a:solidFill>
                  <a:latin typeface="Baby Kruffy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 i="1">
                  <a:solidFill>
                    <a:schemeClr val="tx1"/>
                  </a:solidFill>
                  <a:latin typeface="Baby Kruffy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 i="1">
                  <a:solidFill>
                    <a:schemeClr val="tx1"/>
                  </a:solidFill>
                  <a:latin typeface="Baby Kruffy"/>
                </a:defRPr>
              </a:lvl9pPr>
            </a:lstStyle>
            <a:p>
              <a:endParaRPr lang="zh-CN" altLang="zh-CN">
                <a:ea typeface="宋体" panose="02010600030101010101" pitchFamily="2" charset="-122"/>
              </a:endParaRPr>
            </a:p>
          </p:txBody>
        </p:sp>
      </p:grp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37" y="3402206"/>
            <a:ext cx="3657600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638" y="3205110"/>
            <a:ext cx="3736975" cy="165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37" y="4937294"/>
            <a:ext cx="3678237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512" y="4937294"/>
            <a:ext cx="3749675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220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0" y="676275"/>
            <a:ext cx="9144000" cy="1143000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Medium Access Control Sublayer</a:t>
            </a:r>
            <a:br>
              <a:rPr lang="en-US" altLang="zh-CN" smtClean="0">
                <a:ea typeface="宋体" panose="02010600030101010101" pitchFamily="2" charset="-122"/>
              </a:rPr>
            </a:br>
            <a:r>
              <a:rPr lang="en-US" altLang="zh-CN" sz="2400" smtClean="0">
                <a:solidFill>
                  <a:srgbClr val="7F7F7F"/>
                </a:solidFill>
                <a:ea typeface="宋体" panose="02010600030101010101" pitchFamily="2" charset="-122"/>
              </a:rPr>
              <a:t>Chapter 4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5123" name="Footer Placeholder 8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800"/>
              </a:spcBef>
              <a:buClr>
                <a:srgbClr val="0000FF"/>
              </a:buCl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800" smtClean="0"/>
              <a:t>Computer Networks, Chapter 4 Medium Access Control Sublayer</a:t>
            </a:r>
            <a:endParaRPr lang="en-US" altLang="zh-CN" sz="800"/>
          </a:p>
        </p:txBody>
      </p:sp>
      <p:sp>
        <p:nvSpPr>
          <p:cNvPr id="4099" name="Subtitle 2"/>
          <p:cNvSpPr>
            <a:spLocks noGrp="1"/>
          </p:cNvSpPr>
          <p:nvPr>
            <p:ph idx="1"/>
          </p:nvPr>
        </p:nvSpPr>
        <p:spPr>
          <a:xfrm>
            <a:off x="1257300" y="1990725"/>
            <a:ext cx="6686550" cy="4019550"/>
          </a:xfrm>
        </p:spPr>
        <p:txBody>
          <a:bodyPr/>
          <a:lstStyle/>
          <a:p>
            <a:pPr lvl="1">
              <a:defRPr/>
            </a:pPr>
            <a:r>
              <a:rPr lang="en-US" dirty="0" smtClean="0"/>
              <a:t>Channel Allocation Problem</a:t>
            </a:r>
          </a:p>
          <a:p>
            <a:pPr lvl="1">
              <a:defRPr/>
            </a:pPr>
            <a:r>
              <a:rPr lang="en-US" dirty="0" smtClean="0"/>
              <a:t>Multiple Access Protocols</a:t>
            </a:r>
          </a:p>
          <a:p>
            <a:pPr lvl="1">
              <a:defRPr/>
            </a:pPr>
            <a:r>
              <a:rPr lang="en-US" dirty="0" smtClean="0"/>
              <a:t>Ethernet</a:t>
            </a:r>
          </a:p>
          <a:p>
            <a:pPr lvl="1">
              <a:defRPr/>
            </a:pPr>
            <a:r>
              <a:rPr lang="en-US" dirty="0" smtClean="0"/>
              <a:t>Wireless LANs</a:t>
            </a:r>
          </a:p>
          <a:p>
            <a:pPr lvl="1">
              <a:defRPr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Broadband Wireless</a:t>
            </a:r>
          </a:p>
          <a:p>
            <a:pPr lvl="1">
              <a:defRPr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Bluetooth</a:t>
            </a:r>
          </a:p>
          <a:p>
            <a:pPr lvl="1">
              <a:defRPr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RFID</a:t>
            </a:r>
          </a:p>
          <a:p>
            <a:pPr lvl="1">
              <a:defRPr/>
            </a:pPr>
            <a:r>
              <a:rPr lang="en-US" dirty="0" smtClean="0"/>
              <a:t>Data Link Layer Switching</a:t>
            </a:r>
          </a:p>
        </p:txBody>
      </p:sp>
    </p:spTree>
    <p:extLst>
      <p:ext uri="{BB962C8B-B14F-4D97-AF65-F5344CB8AC3E}">
        <p14:creationId xmlns:p14="http://schemas.microsoft.com/office/powerpoint/2010/main" val="122281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Broadband Wireless</a:t>
            </a:r>
          </a:p>
        </p:txBody>
      </p:sp>
      <p:sp>
        <p:nvSpPr>
          <p:cNvPr id="49155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800"/>
              </a:spcBef>
              <a:buClr>
                <a:srgbClr val="0000FF"/>
              </a:buCl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800" smtClean="0"/>
              <a:t>Computer Networks, Chapter 4 Medium Access Control Sublayer</a:t>
            </a:r>
            <a:endParaRPr lang="en-US" altLang="zh-CN" sz="800"/>
          </a:p>
        </p:txBody>
      </p:sp>
      <p:sp>
        <p:nvSpPr>
          <p:cNvPr id="49156" name="Rectangle 3"/>
          <p:cNvSpPr>
            <a:spLocks noGrp="1" noChangeArrowheads="1"/>
          </p:cNvSpPr>
          <p:nvPr>
            <p:ph idx="1"/>
          </p:nvPr>
        </p:nvSpPr>
        <p:spPr>
          <a:xfrm>
            <a:off x="1381125" y="1990725"/>
            <a:ext cx="7315200" cy="4019550"/>
          </a:xfrm>
        </p:spPr>
        <p:txBody>
          <a:bodyPr/>
          <a:lstStyle/>
          <a:p>
            <a:pPr lvl="1"/>
            <a:r>
              <a:rPr lang="en-US" altLang="zh-CN" smtClean="0">
                <a:ea typeface="宋体" panose="02010600030101010101" pitchFamily="2" charset="-122"/>
              </a:rPr>
              <a:t>802.16 Architecture / Protocol Stack </a:t>
            </a:r>
            <a:r>
              <a:rPr lang="en-US" altLang="zh-CN" smtClean="0">
                <a:solidFill>
                  <a:srgbClr val="0000FF"/>
                </a:solidFill>
                <a:ea typeface="宋体" panose="02010600030101010101" pitchFamily="2" charset="-122"/>
              </a:rPr>
              <a:t>»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802.16 Physical Layer </a:t>
            </a:r>
            <a:r>
              <a:rPr lang="en-US" altLang="zh-CN" smtClean="0">
                <a:solidFill>
                  <a:srgbClr val="0000FF"/>
                </a:solidFill>
                <a:ea typeface="宋体" panose="02010600030101010101" pitchFamily="2" charset="-122"/>
              </a:rPr>
              <a:t>»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802.16 MAC </a:t>
            </a:r>
            <a:r>
              <a:rPr lang="en-US" altLang="zh-CN" smtClean="0">
                <a:solidFill>
                  <a:srgbClr val="0000FF"/>
                </a:solidFill>
                <a:ea typeface="宋体" panose="02010600030101010101" pitchFamily="2" charset="-122"/>
              </a:rPr>
              <a:t>»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802.16 Frames </a:t>
            </a:r>
            <a:r>
              <a:rPr lang="en-US" altLang="zh-CN" smtClean="0">
                <a:solidFill>
                  <a:srgbClr val="0000FF"/>
                </a:solidFill>
                <a:ea typeface="宋体" panose="02010600030101010101" pitchFamily="2" charset="-122"/>
              </a:rPr>
              <a:t>»</a:t>
            </a:r>
            <a:endParaRPr lang="en-US" altLang="zh-CN" smtClean="0">
              <a:ea typeface="宋体" panose="02010600030101010101" pitchFamily="2" charset="-122"/>
            </a:endParaRPr>
          </a:p>
          <a:p>
            <a:endParaRPr lang="en-US" altLang="zh-CN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858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ALOHA Network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Developed by Norm Abramson at the Univ. of Hawaii </a:t>
            </a:r>
          </a:p>
          <a:p>
            <a:pPr marL="800100" lvl="1" indent="-342900"/>
            <a:r>
              <a:rPr lang="en-US" altLang="zh-CN"/>
              <a:t>the guy had interest in surfing and packet switching</a:t>
            </a:r>
          </a:p>
          <a:p>
            <a:pPr marL="800100" lvl="1" indent="-342900"/>
            <a:r>
              <a:rPr lang="en-US" altLang="zh-CN"/>
              <a:t>mountainous islands → land-based network difficult to install  </a:t>
            </a:r>
          </a:p>
          <a:p>
            <a:pPr marL="800100" lvl="1" indent="-342900"/>
            <a:r>
              <a:rPr lang="en-US" altLang="zh-CN"/>
              <a:t>fully decentralized protocol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700088" y="3571874"/>
            <a:ext cx="7621587" cy="2676525"/>
            <a:chOff x="528" y="1968"/>
            <a:chExt cx="4906" cy="1868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1968"/>
              <a:ext cx="4906" cy="18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1824" y="2688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ACK</a:t>
              </a:r>
              <a:endParaRPr lang="en-GB" altLang="zh-CN">
                <a:latin typeface="Arial" panose="020B0604020202020204" pitchFamily="34" charset="0"/>
              </a:endParaRP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1536" y="2352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ACK</a:t>
              </a:r>
              <a:endParaRPr lang="en-GB" altLang="zh-CN">
                <a:latin typeface="Arial" panose="020B0604020202020204" pitchFamily="34" charset="0"/>
              </a:endParaRPr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3888" y="2352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ACK</a:t>
              </a:r>
              <a:endParaRPr lang="en-GB" altLang="zh-CN">
                <a:latin typeface="Arial" panose="020B0604020202020204" pitchFamily="34" charset="0"/>
              </a:endParaRP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3600" y="2688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ACK</a:t>
              </a:r>
              <a:endParaRPr lang="en-GB" altLang="zh-CN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8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802.16 Architecture/Protocol Stack (1)</a:t>
            </a:r>
          </a:p>
        </p:txBody>
      </p:sp>
      <p:sp>
        <p:nvSpPr>
          <p:cNvPr id="50179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800"/>
              </a:spcBef>
              <a:buClr>
                <a:srgbClr val="0000FF"/>
              </a:buCl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800" smtClean="0"/>
              <a:t>Computer Networks, Chapter 4 Medium Access Control Sublayer</a:t>
            </a:r>
            <a:endParaRPr lang="en-US" altLang="zh-CN" sz="800"/>
          </a:p>
        </p:txBody>
      </p:sp>
      <p:sp>
        <p:nvSpPr>
          <p:cNvPr id="50180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611313"/>
            <a:ext cx="7789863" cy="4598987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Wireless clients connect to a wired basestation (like 3G)</a:t>
            </a:r>
          </a:p>
        </p:txBody>
      </p:sp>
      <p:pic>
        <p:nvPicPr>
          <p:cNvPr id="5018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9" b="10606"/>
          <a:stretch>
            <a:fillRect/>
          </a:stretch>
        </p:blipFill>
        <p:spPr bwMode="auto">
          <a:xfrm>
            <a:off x="700088" y="2562225"/>
            <a:ext cx="7743825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137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802.16 Architecture/Protocol Stack (2)</a:t>
            </a:r>
          </a:p>
        </p:txBody>
      </p:sp>
      <p:sp>
        <p:nvSpPr>
          <p:cNvPr id="51203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800"/>
              </a:spcBef>
              <a:buClr>
                <a:srgbClr val="0000FF"/>
              </a:buCl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800" smtClean="0"/>
              <a:t>Computer Networks, Chapter 4 Medium Access Control Sublayer</a:t>
            </a:r>
            <a:endParaRPr lang="en-US" altLang="zh-CN" sz="800"/>
          </a:p>
        </p:txBody>
      </p:sp>
      <p:sp>
        <p:nvSpPr>
          <p:cNvPr id="51204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535113"/>
            <a:ext cx="7789863" cy="4598987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MAC is connection-oriented; IP is connectionless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Convergence sublayer maps between the two</a:t>
            </a:r>
          </a:p>
        </p:txBody>
      </p:sp>
      <p:pic>
        <p:nvPicPr>
          <p:cNvPr id="5120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62"/>
          <a:stretch>
            <a:fillRect/>
          </a:stretch>
        </p:blipFill>
        <p:spPr bwMode="auto">
          <a:xfrm>
            <a:off x="604838" y="2638425"/>
            <a:ext cx="7934325" cy="364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224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802.16 Physical Layer</a:t>
            </a:r>
          </a:p>
        </p:txBody>
      </p:sp>
      <p:sp>
        <p:nvSpPr>
          <p:cNvPr id="52227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800"/>
              </a:spcBef>
              <a:buClr>
                <a:srgbClr val="0000FF"/>
              </a:buCl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800" smtClean="0"/>
              <a:t>Computer Networks, Chapter 4 Medium Access Control Sublayer</a:t>
            </a:r>
            <a:endParaRPr lang="en-US" altLang="zh-CN" sz="800"/>
          </a:p>
        </p:txBody>
      </p:sp>
      <p:sp>
        <p:nvSpPr>
          <p:cNvPr id="52228" name="Content Placeholder 2"/>
          <p:cNvSpPr>
            <a:spLocks noGrp="1"/>
          </p:cNvSpPr>
          <p:nvPr>
            <p:ph idx="1"/>
          </p:nvPr>
        </p:nvSpPr>
        <p:spPr>
          <a:xfrm>
            <a:off x="914400" y="1611313"/>
            <a:ext cx="7789863" cy="4598987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Based on OFDM; base station gives mobiles bursts (subcarrier/time frame slots) for uplink and downlink</a:t>
            </a:r>
          </a:p>
        </p:txBody>
      </p:sp>
      <p:pic>
        <p:nvPicPr>
          <p:cNvPr id="5222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/>
          <a:stretch>
            <a:fillRect/>
          </a:stretch>
        </p:blipFill>
        <p:spPr bwMode="auto">
          <a:xfrm>
            <a:off x="947738" y="2581275"/>
            <a:ext cx="7248525" cy="3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128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802.16 MAC</a:t>
            </a:r>
          </a:p>
        </p:txBody>
      </p:sp>
      <p:sp>
        <p:nvSpPr>
          <p:cNvPr id="53251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800"/>
              </a:spcBef>
              <a:buClr>
                <a:srgbClr val="0000FF"/>
              </a:buCl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800" smtClean="0"/>
              <a:t>Computer Networks, Chapter 4 Medium Access Control Sublayer</a:t>
            </a:r>
            <a:endParaRPr lang="en-US" altLang="zh-CN" sz="800"/>
          </a:p>
        </p:txBody>
      </p:sp>
      <p:sp>
        <p:nvSpPr>
          <p:cNvPr id="53252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611313"/>
            <a:ext cx="7789863" cy="4598987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Connection-oriented with base station in control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Clients request the bandwidth they need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Different kinds of service can be requested: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Constant bit rate, e.g., uncompressed voice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Real-time variable bit rate, e.g., video, Web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Non-real-time variable bit rate, e.g., file download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Best-effort for everything else</a:t>
            </a:r>
          </a:p>
        </p:txBody>
      </p:sp>
    </p:spTree>
    <p:extLst>
      <p:ext uri="{BB962C8B-B14F-4D97-AF65-F5344CB8AC3E}">
        <p14:creationId xmlns:p14="http://schemas.microsoft.com/office/powerpoint/2010/main" val="205476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802.16 Frames</a:t>
            </a:r>
          </a:p>
        </p:txBody>
      </p:sp>
      <p:sp>
        <p:nvSpPr>
          <p:cNvPr id="54275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800"/>
              </a:spcBef>
              <a:buClr>
                <a:srgbClr val="0000FF"/>
              </a:buCl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800" smtClean="0"/>
              <a:t>Computer Networks, Chapter 4 Medium Access Control Sublayer</a:t>
            </a:r>
            <a:endParaRPr lang="en-US" altLang="zh-CN" sz="800"/>
          </a:p>
        </p:txBody>
      </p:sp>
      <p:sp>
        <p:nvSpPr>
          <p:cNvPr id="54276" name="Content Placeholder 10"/>
          <p:cNvSpPr>
            <a:spLocks noGrp="1"/>
          </p:cNvSpPr>
          <p:nvPr>
            <p:ph idx="1"/>
          </p:nvPr>
        </p:nvSpPr>
        <p:spPr>
          <a:xfrm>
            <a:off x="914400" y="1611313"/>
            <a:ext cx="7789863" cy="4598987"/>
          </a:xfrm>
        </p:spPr>
        <p:txBody>
          <a:bodyPr/>
          <a:lstStyle/>
          <a:p>
            <a:pPr lvl="1"/>
            <a:r>
              <a:rPr lang="en-US" altLang="zh-CN" smtClean="0">
                <a:ea typeface="宋体" panose="02010600030101010101" pitchFamily="2" charset="-122"/>
              </a:rPr>
              <a:t>Frames vary depending on their type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Connection ID instead of source/dest addresses</a:t>
            </a:r>
          </a:p>
        </p:txBody>
      </p:sp>
      <p:grpSp>
        <p:nvGrpSpPr>
          <p:cNvPr id="54277" name="Group 13"/>
          <p:cNvGrpSpPr>
            <a:grpSpLocks/>
          </p:cNvGrpSpPr>
          <p:nvPr/>
        </p:nvGrpSpPr>
        <p:grpSpPr bwMode="auto">
          <a:xfrm>
            <a:off x="609600" y="2971800"/>
            <a:ext cx="8134350" cy="3155950"/>
            <a:chOff x="428625" y="3048000"/>
            <a:chExt cx="8134350" cy="3155811"/>
          </a:xfrm>
        </p:grpSpPr>
        <p:pic>
          <p:nvPicPr>
            <p:cNvPr id="5427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28"/>
            <a:stretch>
              <a:fillRect/>
            </a:stretch>
          </p:blipFill>
          <p:spPr bwMode="auto">
            <a:xfrm>
              <a:off x="504825" y="3048000"/>
              <a:ext cx="8058150" cy="2514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279" name="TextBox 5"/>
            <p:cNvSpPr txBox="1">
              <a:spLocks noChangeArrowheads="1"/>
            </p:cNvSpPr>
            <p:nvPr/>
          </p:nvSpPr>
          <p:spPr bwMode="auto">
            <a:xfrm>
              <a:off x="1552575" y="5495817"/>
              <a:ext cx="6696075" cy="7079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800"/>
                </a:spcBef>
                <a:buClr>
                  <a:srgbClr val="0000FF"/>
                </a:buClr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ts val="600"/>
                </a:spcBef>
                <a:buClr>
                  <a:srgbClr val="0000FF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Arial" panose="020B0604020202020204" pitchFamily="34" charset="0"/>
                <a:buChar char="−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>
                  <a:solidFill>
                    <a:srgbClr val="FF2BD8"/>
                  </a:solidFill>
                  <a:ea typeface="宋体" panose="02010600030101010101" pitchFamily="2" charset="-122"/>
                </a:rPr>
                <a:t>(a)</a:t>
              </a:r>
              <a:r>
                <a:rPr lang="en-US" altLang="zh-CN" sz="2000">
                  <a:solidFill>
                    <a:srgbClr val="002776"/>
                  </a:solidFill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a typeface="宋体" panose="02010600030101010101" pitchFamily="2" charset="-122"/>
                </a:rPr>
                <a:t>A generic frame.</a:t>
              </a:r>
              <a:r>
                <a:rPr lang="en-US" altLang="zh-CN" sz="2000">
                  <a:solidFill>
                    <a:srgbClr val="FF2BD8"/>
                  </a:solidFill>
                  <a:ea typeface="宋体" panose="02010600030101010101" pitchFamily="2" charset="-122"/>
                </a:rPr>
                <a:t> (b) </a:t>
              </a:r>
              <a:r>
                <a:rPr lang="en-US" altLang="zh-CN" sz="2000">
                  <a:ea typeface="宋体" panose="02010600030101010101" pitchFamily="2" charset="-122"/>
                </a:rPr>
                <a:t>A bandwidth request frame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4280" name="TextBox 11"/>
            <p:cNvSpPr txBox="1">
              <a:spLocks noChangeArrowheads="1"/>
            </p:cNvSpPr>
            <p:nvPr/>
          </p:nvSpPr>
          <p:spPr bwMode="auto">
            <a:xfrm>
              <a:off x="428625" y="4733925"/>
              <a:ext cx="466794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1800"/>
                </a:spcBef>
                <a:buClr>
                  <a:srgbClr val="0000FF"/>
                </a:buClr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ts val="600"/>
                </a:spcBef>
                <a:buClr>
                  <a:srgbClr val="0000FF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Arial" panose="020B0604020202020204" pitchFamily="34" charset="0"/>
                <a:buChar char="−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solidFill>
                    <a:srgbClr val="FF2BD8"/>
                  </a:solidFill>
                  <a:ea typeface="宋体" panose="02010600030101010101" pitchFamily="2" charset="-122"/>
                </a:rPr>
                <a:t>(b)</a:t>
              </a: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54281" name="TextBox 12"/>
            <p:cNvSpPr txBox="1">
              <a:spLocks noChangeArrowheads="1"/>
            </p:cNvSpPr>
            <p:nvPr/>
          </p:nvSpPr>
          <p:spPr bwMode="auto">
            <a:xfrm>
              <a:off x="428625" y="3562350"/>
              <a:ext cx="466794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1800"/>
                </a:spcBef>
                <a:buClr>
                  <a:srgbClr val="0000FF"/>
                </a:buClr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ts val="600"/>
                </a:spcBef>
                <a:buClr>
                  <a:srgbClr val="0000FF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Arial" panose="020B0604020202020204" pitchFamily="34" charset="0"/>
                <a:buChar char="−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solidFill>
                    <a:srgbClr val="FF2BD8"/>
                  </a:solidFill>
                  <a:ea typeface="宋体" panose="02010600030101010101" pitchFamily="2" charset="-122"/>
                </a:rPr>
                <a:t>(a)</a:t>
              </a:r>
              <a:endParaRPr lang="en-US" altLang="zh-CN" sz="1800"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670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Bluetooth</a:t>
            </a:r>
          </a:p>
        </p:txBody>
      </p:sp>
      <p:sp>
        <p:nvSpPr>
          <p:cNvPr id="55299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800"/>
              </a:spcBef>
              <a:buClr>
                <a:srgbClr val="0000FF"/>
              </a:buCl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800" smtClean="0"/>
              <a:t>Computer Networks, Chapter 4 Medium Access Control Sublayer</a:t>
            </a:r>
            <a:endParaRPr lang="en-US" altLang="zh-CN" sz="800"/>
          </a:p>
        </p:txBody>
      </p:sp>
      <p:sp>
        <p:nvSpPr>
          <p:cNvPr id="55300" name="Rectangle 3"/>
          <p:cNvSpPr>
            <a:spLocks noGrp="1" noChangeArrowheads="1"/>
          </p:cNvSpPr>
          <p:nvPr>
            <p:ph idx="1"/>
          </p:nvPr>
        </p:nvSpPr>
        <p:spPr>
          <a:xfrm>
            <a:off x="1381125" y="1990725"/>
            <a:ext cx="7315200" cy="4019550"/>
          </a:xfrm>
        </p:spPr>
        <p:txBody>
          <a:bodyPr/>
          <a:lstStyle/>
          <a:p>
            <a:pPr lvl="1"/>
            <a:r>
              <a:rPr lang="en-US" altLang="zh-CN" smtClean="0">
                <a:ea typeface="宋体" panose="02010600030101010101" pitchFamily="2" charset="-122"/>
              </a:rPr>
              <a:t>Bluetooth Architecture </a:t>
            </a:r>
            <a:r>
              <a:rPr lang="en-US" altLang="zh-CN" smtClean="0">
                <a:solidFill>
                  <a:srgbClr val="0000FF"/>
                </a:solidFill>
                <a:ea typeface="宋体" panose="02010600030101010101" pitchFamily="2" charset="-122"/>
              </a:rPr>
              <a:t>»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Bluetooth Applications / Protocol </a:t>
            </a:r>
            <a:r>
              <a:rPr lang="en-US" altLang="zh-CN" smtClean="0">
                <a:solidFill>
                  <a:srgbClr val="0000FF"/>
                </a:solidFill>
                <a:ea typeface="宋体" panose="02010600030101010101" pitchFamily="2" charset="-122"/>
              </a:rPr>
              <a:t>»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Bluetooth Radio / Link Layers </a:t>
            </a:r>
            <a:r>
              <a:rPr lang="en-US" altLang="zh-CN" smtClean="0">
                <a:solidFill>
                  <a:srgbClr val="0000FF"/>
                </a:solidFill>
                <a:ea typeface="宋体" panose="02010600030101010101" pitchFamily="2" charset="-122"/>
              </a:rPr>
              <a:t>»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Bluetooth Frames </a:t>
            </a:r>
            <a:r>
              <a:rPr lang="en-US" altLang="zh-CN" smtClean="0">
                <a:solidFill>
                  <a:srgbClr val="0000FF"/>
                </a:solidFill>
                <a:ea typeface="宋体" panose="02010600030101010101" pitchFamily="2" charset="-122"/>
              </a:rPr>
              <a:t>»</a:t>
            </a:r>
            <a:endParaRPr lang="en-US" altLang="zh-CN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87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Bluetooth Architecture</a:t>
            </a:r>
          </a:p>
        </p:txBody>
      </p:sp>
      <p:sp>
        <p:nvSpPr>
          <p:cNvPr id="56323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800"/>
              </a:spcBef>
              <a:buClr>
                <a:srgbClr val="0000FF"/>
              </a:buCl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800" smtClean="0"/>
              <a:t>Computer Networks, Chapter 4 Medium Access Control Sublayer</a:t>
            </a:r>
            <a:endParaRPr lang="en-US" altLang="zh-CN" sz="800"/>
          </a:p>
        </p:txBody>
      </p:sp>
      <p:sp>
        <p:nvSpPr>
          <p:cNvPr id="56324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363663"/>
            <a:ext cx="7789863" cy="4598987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Piconet master is connected to slave wireless devices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Slaves may be asleep (parked) to save power 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Two piconets can be bridged into a scatternet</a:t>
            </a:r>
          </a:p>
        </p:txBody>
      </p:sp>
      <p:pic>
        <p:nvPicPr>
          <p:cNvPr id="563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5"/>
          <a:stretch>
            <a:fillRect/>
          </a:stretch>
        </p:blipFill>
        <p:spPr bwMode="auto">
          <a:xfrm>
            <a:off x="1133475" y="2838450"/>
            <a:ext cx="6923088" cy="350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359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Bluetooth Applications / Protocol Stack</a:t>
            </a:r>
          </a:p>
        </p:txBody>
      </p:sp>
      <p:sp>
        <p:nvSpPr>
          <p:cNvPr id="57347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800"/>
              </a:spcBef>
              <a:buClr>
                <a:srgbClr val="0000FF"/>
              </a:buCl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800" smtClean="0"/>
              <a:t>Computer Networks, Chapter 4 Medium Access Control Sublayer</a:t>
            </a:r>
            <a:endParaRPr lang="en-US" altLang="zh-CN" sz="800"/>
          </a:p>
        </p:txBody>
      </p:sp>
      <p:sp>
        <p:nvSpPr>
          <p:cNvPr id="57348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439863"/>
            <a:ext cx="7789863" cy="4598987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Profiles give the set of protocols for a given application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25 profiles, including headset, intercom, streaming  audio, remote control, personal area network, …</a:t>
            </a:r>
          </a:p>
        </p:txBody>
      </p:sp>
      <p:pic>
        <p:nvPicPr>
          <p:cNvPr id="5734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0" b="4286"/>
          <a:stretch>
            <a:fillRect/>
          </a:stretch>
        </p:blipFill>
        <p:spPr bwMode="auto">
          <a:xfrm>
            <a:off x="954088" y="2952750"/>
            <a:ext cx="6969125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341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Bluetooth Radio / Link Layers</a:t>
            </a:r>
          </a:p>
        </p:txBody>
      </p:sp>
      <p:sp>
        <p:nvSpPr>
          <p:cNvPr id="58371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800"/>
              </a:spcBef>
              <a:buClr>
                <a:srgbClr val="0000FF"/>
              </a:buCl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800" smtClean="0"/>
              <a:t>Computer Networks, Chapter 4 Medium Access Control Sublayer</a:t>
            </a:r>
            <a:endParaRPr lang="en-US" altLang="zh-CN" sz="800" i="0"/>
          </a:p>
        </p:txBody>
      </p:sp>
      <p:sp>
        <p:nvSpPr>
          <p:cNvPr id="58372" name="Content Placeholder 3"/>
          <p:cNvSpPr>
            <a:spLocks noGrp="1"/>
          </p:cNvSpPr>
          <p:nvPr>
            <p:ph idx="1"/>
          </p:nvPr>
        </p:nvSpPr>
        <p:spPr>
          <a:xfrm>
            <a:off x="914400" y="1611313"/>
            <a:ext cx="7789863" cy="4598987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Radio layer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Uses adaptive frequency hopping in 2.4 GHz band</a:t>
            </a:r>
          </a:p>
          <a:p>
            <a:pPr lvl="1"/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Link layer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TDM with timeslots for master and slaves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Synchronous CO for periodic slots in each direction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Asynchronous CL for packet-switched data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Links undergo pairing (user confirms passkey/PIN) to authorize them before use</a:t>
            </a:r>
          </a:p>
        </p:txBody>
      </p:sp>
    </p:spTree>
    <p:extLst>
      <p:ext uri="{BB962C8B-B14F-4D97-AF65-F5344CB8AC3E}">
        <p14:creationId xmlns:p14="http://schemas.microsoft.com/office/powerpoint/2010/main" val="397595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Bluetooth Frames</a:t>
            </a:r>
          </a:p>
        </p:txBody>
      </p:sp>
      <p:sp>
        <p:nvSpPr>
          <p:cNvPr id="59395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800"/>
              </a:spcBef>
              <a:buClr>
                <a:srgbClr val="0000FF"/>
              </a:buCl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800" smtClean="0"/>
              <a:t>Computer Networks, Chapter 4 Medium Access Control Sublayer</a:t>
            </a:r>
            <a:endParaRPr lang="en-US" altLang="zh-CN" sz="800"/>
          </a:p>
        </p:txBody>
      </p:sp>
      <p:sp>
        <p:nvSpPr>
          <p:cNvPr id="59396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506538"/>
            <a:ext cx="7789863" cy="4598987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Time is slotted; enhanced data rates send faster but for the same time; addresses are only 3 bits for 8 devices</a:t>
            </a:r>
          </a:p>
        </p:txBody>
      </p:sp>
      <p:grpSp>
        <p:nvGrpSpPr>
          <p:cNvPr id="59397" name="Group 17"/>
          <p:cNvGrpSpPr>
            <a:grpSpLocks/>
          </p:cNvGrpSpPr>
          <p:nvPr/>
        </p:nvGrpSpPr>
        <p:grpSpPr bwMode="auto">
          <a:xfrm>
            <a:off x="523875" y="2657475"/>
            <a:ext cx="8382000" cy="3562350"/>
            <a:chOff x="381000" y="2590800"/>
            <a:chExt cx="8382000" cy="3562350"/>
          </a:xfrm>
        </p:grpSpPr>
        <p:grpSp>
          <p:nvGrpSpPr>
            <p:cNvPr id="59398" name="Group 14"/>
            <p:cNvGrpSpPr>
              <a:grpSpLocks/>
            </p:cNvGrpSpPr>
            <p:nvPr/>
          </p:nvGrpSpPr>
          <p:grpSpPr bwMode="auto">
            <a:xfrm>
              <a:off x="381000" y="2590800"/>
              <a:ext cx="8382000" cy="3562350"/>
              <a:chOff x="381000" y="2590800"/>
              <a:chExt cx="8382000" cy="3562350"/>
            </a:xfrm>
          </p:grpSpPr>
          <p:pic>
            <p:nvPicPr>
              <p:cNvPr id="59401" name="Picture 6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785" b="5742"/>
              <a:stretch>
                <a:fillRect/>
              </a:stretch>
            </p:blipFill>
            <p:spPr bwMode="auto">
              <a:xfrm>
                <a:off x="381000" y="2590800"/>
                <a:ext cx="8382000" cy="3562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9402" name="TextBox 10"/>
              <p:cNvSpPr txBox="1">
                <a:spLocks noChangeArrowheads="1"/>
              </p:cNvSpPr>
              <p:nvPr/>
            </p:nvSpPr>
            <p:spPr bwMode="auto">
              <a:xfrm>
                <a:off x="457200" y="5029200"/>
                <a:ext cx="466794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ts val="1800"/>
                  </a:spcBef>
                  <a:buClr>
                    <a:srgbClr val="0000FF"/>
                  </a:buClr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ts val="600"/>
                  </a:spcBef>
                  <a:buClr>
                    <a:srgbClr val="0000FF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Arial" panose="020B0604020202020204" pitchFamily="34" charset="0"/>
                  <a:buChar char="−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FF"/>
                  </a:buClr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>
                    <a:solidFill>
                      <a:srgbClr val="FF2BD8"/>
                    </a:solidFill>
                    <a:ea typeface="宋体" panose="02010600030101010101" pitchFamily="2" charset="-122"/>
                  </a:rPr>
                  <a:t>(b)</a:t>
                </a: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59403" name="TextBox 11"/>
              <p:cNvSpPr txBox="1">
                <a:spLocks noChangeArrowheads="1"/>
              </p:cNvSpPr>
              <p:nvPr/>
            </p:nvSpPr>
            <p:spPr bwMode="auto">
              <a:xfrm>
                <a:off x="476250" y="2897743"/>
                <a:ext cx="466794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ts val="1800"/>
                  </a:spcBef>
                  <a:buClr>
                    <a:srgbClr val="0000FF"/>
                  </a:buClr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ts val="600"/>
                  </a:spcBef>
                  <a:buClr>
                    <a:srgbClr val="0000FF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Arial" panose="020B0604020202020204" pitchFamily="34" charset="0"/>
                  <a:buChar char="−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FF"/>
                  </a:buClr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>
                    <a:solidFill>
                      <a:srgbClr val="FF2BD8"/>
                    </a:solidFill>
                    <a:ea typeface="宋体" panose="02010600030101010101" pitchFamily="2" charset="-122"/>
                  </a:rPr>
                  <a:t>(a)</a:t>
                </a: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59404" name="TextBox 12"/>
              <p:cNvSpPr txBox="1">
                <a:spLocks noChangeArrowheads="1"/>
              </p:cNvSpPr>
              <p:nvPr/>
            </p:nvSpPr>
            <p:spPr bwMode="auto">
              <a:xfrm>
                <a:off x="1371600" y="5812393"/>
                <a:ext cx="436338" cy="3385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ts val="1800"/>
                  </a:spcBef>
                  <a:buClr>
                    <a:srgbClr val="0000FF"/>
                  </a:buClr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ts val="600"/>
                  </a:spcBef>
                  <a:buClr>
                    <a:srgbClr val="0000FF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Arial" panose="020B0604020202020204" pitchFamily="34" charset="0"/>
                  <a:buChar char="−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FF"/>
                  </a:buClr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>
                    <a:solidFill>
                      <a:srgbClr val="FF2BD8"/>
                    </a:solidFill>
                    <a:ea typeface="宋体" panose="02010600030101010101" pitchFamily="2" charset="-122"/>
                  </a:rPr>
                  <a:t>(a)</a:t>
                </a:r>
                <a:endParaRPr lang="en-US" altLang="zh-CN" sz="1600">
                  <a:ea typeface="宋体" panose="02010600030101010101" pitchFamily="2" charset="-122"/>
                </a:endParaRPr>
              </a:p>
            </p:txBody>
          </p:sp>
          <p:sp>
            <p:nvSpPr>
              <p:cNvPr id="59405" name="TextBox 13"/>
              <p:cNvSpPr txBox="1">
                <a:spLocks noChangeArrowheads="1"/>
              </p:cNvSpPr>
              <p:nvPr/>
            </p:nvSpPr>
            <p:spPr bwMode="auto">
              <a:xfrm>
                <a:off x="4867275" y="5802868"/>
                <a:ext cx="436338" cy="3385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ts val="1800"/>
                  </a:spcBef>
                  <a:buClr>
                    <a:srgbClr val="0000FF"/>
                  </a:buClr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ts val="600"/>
                  </a:spcBef>
                  <a:buClr>
                    <a:srgbClr val="0000FF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Arial" panose="020B0604020202020204" pitchFamily="34" charset="0"/>
                  <a:buChar char="−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FF"/>
                  </a:buClr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>
                    <a:solidFill>
                      <a:srgbClr val="FF2BD8"/>
                    </a:solidFill>
                    <a:ea typeface="宋体" panose="02010600030101010101" pitchFamily="2" charset="-122"/>
                  </a:rPr>
                  <a:t>(b)</a:t>
                </a:r>
                <a:endParaRPr lang="en-US" altLang="zh-CN" sz="1600"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59399" name="Rectangle 15"/>
            <p:cNvSpPr>
              <a:spLocks noChangeArrowheads="1"/>
            </p:cNvSpPr>
            <p:nvPr/>
          </p:nvSpPr>
          <p:spPr bwMode="auto">
            <a:xfrm>
              <a:off x="3467100" y="5915025"/>
              <a:ext cx="400050" cy="209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ts val="1800"/>
                </a:spcBef>
                <a:buClr>
                  <a:srgbClr val="0000FF"/>
                </a:buClr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ts val="600"/>
                </a:spcBef>
                <a:buClr>
                  <a:srgbClr val="0000FF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Arial" panose="020B0604020202020204" pitchFamily="34" charset="0"/>
                <a:buChar char="−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59400" name="Rectangle 16"/>
            <p:cNvSpPr>
              <a:spLocks noChangeArrowheads="1"/>
            </p:cNvSpPr>
            <p:nvPr/>
          </p:nvSpPr>
          <p:spPr bwMode="auto">
            <a:xfrm>
              <a:off x="7372349" y="5924549"/>
              <a:ext cx="733425" cy="180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ts val="1800"/>
                </a:spcBef>
                <a:buClr>
                  <a:srgbClr val="0000FF"/>
                </a:buClr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ts val="600"/>
                </a:spcBef>
                <a:buClr>
                  <a:srgbClr val="0000FF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Arial" panose="020B0604020202020204" pitchFamily="34" charset="0"/>
                <a:buChar char="−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CN" sz="1800"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49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Pure ALOHA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335088"/>
            <a:ext cx="7789863" cy="4598987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In pure ALOHA, users transmit frames whenever they have data; users retry after a random time for collisions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Efficient and low-delay under low load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`</a:t>
            </a:r>
          </a:p>
        </p:txBody>
      </p:sp>
      <p:grpSp>
        <p:nvGrpSpPr>
          <p:cNvPr id="12293" name="Group 14"/>
          <p:cNvGrpSpPr>
            <a:grpSpLocks/>
          </p:cNvGrpSpPr>
          <p:nvPr/>
        </p:nvGrpSpPr>
        <p:grpSpPr bwMode="auto">
          <a:xfrm>
            <a:off x="928688" y="2647950"/>
            <a:ext cx="7605712" cy="3714750"/>
            <a:chOff x="928688" y="1638300"/>
            <a:chExt cx="7605712" cy="3714750"/>
          </a:xfrm>
        </p:grpSpPr>
        <p:pic>
          <p:nvPicPr>
            <p:cNvPr id="12294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688" y="1638300"/>
              <a:ext cx="7286625" cy="3714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295" name="TextBox 5"/>
            <p:cNvSpPr txBox="1">
              <a:spLocks noChangeArrowheads="1"/>
            </p:cNvSpPr>
            <p:nvPr/>
          </p:nvSpPr>
          <p:spPr bwMode="auto">
            <a:xfrm>
              <a:off x="1066800" y="4800600"/>
              <a:ext cx="18288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800"/>
                </a:spcBef>
                <a:buClr>
                  <a:srgbClr val="0000FF"/>
                </a:buClr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ts val="600"/>
                </a:spcBef>
                <a:buClr>
                  <a:srgbClr val="0000FF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Arial" panose="020B0604020202020204" pitchFamily="34" charset="0"/>
                <a:buChar char="−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Collision</a:t>
              </a:r>
            </a:p>
          </p:txBody>
        </p:sp>
        <p:sp>
          <p:nvSpPr>
            <p:cNvPr id="12296" name="TextBox 6"/>
            <p:cNvSpPr txBox="1">
              <a:spLocks noChangeArrowheads="1"/>
            </p:cNvSpPr>
            <p:nvPr/>
          </p:nvSpPr>
          <p:spPr bwMode="auto">
            <a:xfrm>
              <a:off x="6705600" y="4648200"/>
              <a:ext cx="18288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800"/>
                </a:spcBef>
                <a:buClr>
                  <a:srgbClr val="0000FF"/>
                </a:buClr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ts val="600"/>
                </a:spcBef>
                <a:buClr>
                  <a:srgbClr val="0000FF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Arial" panose="020B0604020202020204" pitchFamily="34" charset="0"/>
                <a:buChar char="−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Collision</a:t>
              </a:r>
            </a:p>
          </p:txBody>
        </p:sp>
        <p:sp>
          <p:nvSpPr>
            <p:cNvPr id="12297" name="Freeform 7"/>
            <p:cNvSpPr>
              <a:spLocks/>
            </p:cNvSpPr>
            <p:nvPr/>
          </p:nvSpPr>
          <p:spPr bwMode="auto">
            <a:xfrm>
              <a:off x="6624638" y="5021263"/>
              <a:ext cx="803275" cy="165100"/>
            </a:xfrm>
            <a:custGeom>
              <a:avLst/>
              <a:gdLst>
                <a:gd name="T0" fmla="*/ 810325 w 802106"/>
                <a:gd name="T1" fmla="*/ 31190 h 165768"/>
                <a:gd name="T2" fmla="*/ 340337 w 802106"/>
                <a:gd name="T3" fmla="*/ 155950 h 165768"/>
                <a:gd name="T4" fmla="*/ 0 w 802106"/>
                <a:gd name="T5" fmla="*/ 0 h 165768"/>
                <a:gd name="T6" fmla="*/ 0 w 802106"/>
                <a:gd name="T7" fmla="*/ 0 h 1657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2106"/>
                <a:gd name="T13" fmla="*/ 0 h 165768"/>
                <a:gd name="T14" fmla="*/ 802106 w 802106"/>
                <a:gd name="T15" fmla="*/ 165768 h 1657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2106" h="165768">
                  <a:moveTo>
                    <a:pt x="802106" y="32084"/>
                  </a:moveTo>
                  <a:cubicBezTo>
                    <a:pt x="636337" y="98926"/>
                    <a:pt x="470569" y="165768"/>
                    <a:pt x="336885" y="160421"/>
                  </a:cubicBezTo>
                  <a:cubicBezTo>
                    <a:pt x="203201" y="155074"/>
                    <a:pt x="0" y="0"/>
                    <a:pt x="0" y="0"/>
                  </a:cubicBezTo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8" name="TextBox 8"/>
            <p:cNvSpPr txBox="1">
              <a:spLocks noChangeArrowheads="1"/>
            </p:cNvSpPr>
            <p:nvPr/>
          </p:nvSpPr>
          <p:spPr bwMode="auto">
            <a:xfrm>
              <a:off x="4038600" y="4800600"/>
              <a:ext cx="14478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800"/>
                </a:spcBef>
                <a:buClr>
                  <a:srgbClr val="0000FF"/>
                </a:buClr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ts val="600"/>
                </a:spcBef>
                <a:buClr>
                  <a:srgbClr val="0000FF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Arial" panose="020B0604020202020204" pitchFamily="34" charset="0"/>
                <a:buChar char="−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Time</a:t>
              </a:r>
            </a:p>
          </p:txBody>
        </p:sp>
        <p:cxnSp>
          <p:nvCxnSpPr>
            <p:cNvPr id="12299" name="Straight Arrow Connector 10"/>
            <p:cNvCxnSpPr>
              <a:cxnSpLocks noChangeShapeType="1"/>
            </p:cNvCxnSpPr>
            <p:nvPr/>
          </p:nvCxnSpPr>
          <p:spPr bwMode="auto">
            <a:xfrm>
              <a:off x="4800600" y="4953000"/>
              <a:ext cx="838200" cy="1588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300" name="TextBox 12"/>
            <p:cNvSpPr txBox="1">
              <a:spLocks noChangeArrowheads="1"/>
            </p:cNvSpPr>
            <p:nvPr/>
          </p:nvSpPr>
          <p:spPr bwMode="auto">
            <a:xfrm>
              <a:off x="1066800" y="1752600"/>
              <a:ext cx="838200" cy="2892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800"/>
                </a:spcBef>
                <a:buClr>
                  <a:srgbClr val="0000FF"/>
                </a:buClr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ts val="600"/>
                </a:spcBef>
                <a:buClr>
                  <a:srgbClr val="0000FF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Arial" panose="020B0604020202020204" pitchFamily="34" charset="0"/>
                <a:buChar char="−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User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A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B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C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D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E</a:t>
              </a:r>
            </a:p>
          </p:txBody>
        </p:sp>
      </p:grp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Computer Networks, Chapter 4 Medium Access Control Sublayer</a:t>
            </a:r>
            <a:endParaRPr lang="en-US" altLang="zh-CN" i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RFID</a:t>
            </a:r>
          </a:p>
        </p:txBody>
      </p:sp>
      <p:sp>
        <p:nvSpPr>
          <p:cNvPr id="60419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800"/>
              </a:spcBef>
              <a:buClr>
                <a:srgbClr val="0000FF"/>
              </a:buCl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800" smtClean="0"/>
              <a:t>Computer Networks, Chapter 4 Medium Access Control Sublayer</a:t>
            </a:r>
            <a:endParaRPr lang="en-US" altLang="zh-CN" sz="800"/>
          </a:p>
        </p:txBody>
      </p:sp>
      <p:sp>
        <p:nvSpPr>
          <p:cNvPr id="60420" name="Rectangle 3"/>
          <p:cNvSpPr>
            <a:spLocks noGrp="1" noChangeArrowheads="1"/>
          </p:cNvSpPr>
          <p:nvPr>
            <p:ph idx="1"/>
          </p:nvPr>
        </p:nvSpPr>
        <p:spPr>
          <a:xfrm>
            <a:off x="1381125" y="1990725"/>
            <a:ext cx="7315200" cy="4019550"/>
          </a:xfrm>
        </p:spPr>
        <p:txBody>
          <a:bodyPr/>
          <a:lstStyle/>
          <a:p>
            <a:pPr lvl="1"/>
            <a:r>
              <a:rPr lang="en-US" altLang="zh-CN" smtClean="0">
                <a:ea typeface="宋体" panose="02010600030101010101" pitchFamily="2" charset="-122"/>
              </a:rPr>
              <a:t>Gen 2 Architecture </a:t>
            </a:r>
            <a:r>
              <a:rPr lang="en-US" altLang="zh-CN" smtClean="0">
                <a:solidFill>
                  <a:srgbClr val="0000FF"/>
                </a:solidFill>
                <a:ea typeface="宋体" panose="02010600030101010101" pitchFamily="2" charset="-122"/>
              </a:rPr>
              <a:t>»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Gen 2 Physical Layer </a:t>
            </a:r>
            <a:r>
              <a:rPr lang="en-US" altLang="zh-CN" smtClean="0">
                <a:solidFill>
                  <a:srgbClr val="0000FF"/>
                </a:solidFill>
                <a:ea typeface="宋体" panose="02010600030101010101" pitchFamily="2" charset="-122"/>
              </a:rPr>
              <a:t>»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Gen 2 Tag Identification Layer </a:t>
            </a:r>
            <a:r>
              <a:rPr lang="en-US" altLang="zh-CN" smtClean="0">
                <a:solidFill>
                  <a:srgbClr val="0000FF"/>
                </a:solidFill>
                <a:ea typeface="宋体" panose="02010600030101010101" pitchFamily="2" charset="-122"/>
              </a:rPr>
              <a:t>»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Gen 2 Frames </a:t>
            </a:r>
            <a:r>
              <a:rPr lang="en-US" altLang="zh-CN" smtClean="0">
                <a:solidFill>
                  <a:srgbClr val="0000FF"/>
                </a:solidFill>
                <a:ea typeface="宋体" panose="02010600030101010101" pitchFamily="2" charset="-122"/>
              </a:rPr>
              <a:t>»</a:t>
            </a:r>
            <a:endParaRPr lang="en-US" altLang="zh-CN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322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Gen 2 Architecture</a:t>
            </a:r>
          </a:p>
        </p:txBody>
      </p:sp>
      <p:sp>
        <p:nvSpPr>
          <p:cNvPr id="61443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800"/>
              </a:spcBef>
              <a:buClr>
                <a:srgbClr val="0000FF"/>
              </a:buCl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800" smtClean="0"/>
              <a:t>Computer Networks, Chapter 4 Medium Access Control Sublayer</a:t>
            </a:r>
            <a:endParaRPr lang="en-US" altLang="zh-CN" sz="800"/>
          </a:p>
        </p:txBody>
      </p:sp>
      <p:sp>
        <p:nvSpPr>
          <p:cNvPr id="61444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611313"/>
            <a:ext cx="7789863" cy="4598987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Reader signal powers tags; tags reply with backscatter</a:t>
            </a:r>
          </a:p>
        </p:txBody>
      </p:sp>
      <p:pic>
        <p:nvPicPr>
          <p:cNvPr id="6144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 b="6944"/>
          <a:stretch>
            <a:fillRect/>
          </a:stretch>
        </p:blipFill>
        <p:spPr bwMode="auto">
          <a:xfrm>
            <a:off x="1479550" y="2647950"/>
            <a:ext cx="6184900" cy="323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316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Gen 2 Physical Layer</a:t>
            </a:r>
          </a:p>
        </p:txBody>
      </p:sp>
      <p:sp>
        <p:nvSpPr>
          <p:cNvPr id="62467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800"/>
              </a:spcBef>
              <a:buClr>
                <a:srgbClr val="0000FF"/>
              </a:buCl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800" smtClean="0"/>
              <a:t>Computer Networks, Chapter 4 Medium Access Control Sublayer</a:t>
            </a:r>
            <a:endParaRPr lang="en-US" altLang="zh-CN" sz="800"/>
          </a:p>
        </p:txBody>
      </p:sp>
      <p:sp>
        <p:nvSpPr>
          <p:cNvPr id="62468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611313"/>
            <a:ext cx="7789863" cy="4598987"/>
          </a:xfrm>
        </p:spPr>
        <p:txBody>
          <a:bodyPr/>
          <a:lstStyle/>
          <a:p>
            <a:pPr lvl="1"/>
            <a:r>
              <a:rPr lang="en-US" altLang="zh-CN" smtClean="0">
                <a:ea typeface="宋体" panose="02010600030101010101" pitchFamily="2" charset="-122"/>
              </a:rPr>
              <a:t>Reader uses duration of on period to send 0/1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Tag backscatters reader signal in pulses to send 0/1</a:t>
            </a:r>
          </a:p>
        </p:txBody>
      </p:sp>
      <p:pic>
        <p:nvPicPr>
          <p:cNvPr id="6246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771775"/>
            <a:ext cx="86868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936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Gen 2 Tag Identification Layer</a:t>
            </a:r>
          </a:p>
        </p:txBody>
      </p:sp>
      <p:sp>
        <p:nvSpPr>
          <p:cNvPr id="63491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800"/>
              </a:spcBef>
              <a:buClr>
                <a:srgbClr val="0000FF"/>
              </a:buCl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800" smtClean="0"/>
              <a:t>Computer Networks, Chapter 4 Medium Access Control Sublayer</a:t>
            </a:r>
            <a:endParaRPr lang="en-US" altLang="zh-CN" sz="800"/>
          </a:p>
        </p:txBody>
      </p:sp>
      <p:sp>
        <p:nvSpPr>
          <p:cNvPr id="6349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762125"/>
            <a:ext cx="3705225" cy="4867275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Reader sends query and sets slot structure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Tags reply (RN16) in a random slot; may collide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Reader asks one tag for its identifier (ACK)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Process continues until no tags are left</a:t>
            </a:r>
          </a:p>
        </p:txBody>
      </p:sp>
      <p:pic>
        <p:nvPicPr>
          <p:cNvPr id="6349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350" y="1628775"/>
            <a:ext cx="4784725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378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Gen 2 Frames</a:t>
            </a:r>
          </a:p>
        </p:txBody>
      </p:sp>
      <p:sp>
        <p:nvSpPr>
          <p:cNvPr id="64515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800"/>
              </a:spcBef>
              <a:buClr>
                <a:srgbClr val="0000FF"/>
              </a:buCl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800" smtClean="0"/>
              <a:t>Computer Networks, Chapter 4 Medium Access Control Sublayer</a:t>
            </a:r>
            <a:endParaRPr lang="en-US" altLang="zh-CN" sz="800"/>
          </a:p>
        </p:txBody>
      </p:sp>
      <p:sp>
        <p:nvSpPr>
          <p:cNvPr id="64516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611313"/>
            <a:ext cx="7789863" cy="4598987"/>
          </a:xfrm>
        </p:spPr>
        <p:txBody>
          <a:bodyPr/>
          <a:lstStyle/>
          <a:p>
            <a:pPr lvl="1"/>
            <a:r>
              <a:rPr lang="en-US" altLang="zh-CN" smtClean="0">
                <a:ea typeface="宋体" panose="02010600030101010101" pitchFamily="2" charset="-122"/>
              </a:rPr>
              <a:t>Reader frames vary depending on type (Command)</a:t>
            </a:r>
          </a:p>
          <a:p>
            <a:pPr lvl="2"/>
            <a:r>
              <a:rPr lang="en-US" altLang="zh-CN" smtClean="0">
                <a:ea typeface="宋体" panose="02010600030101010101" pitchFamily="2" charset="-122"/>
              </a:rPr>
              <a:t>Query shown below, has parameters and error detection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Tag responses are simply data</a:t>
            </a:r>
          </a:p>
          <a:p>
            <a:pPr lvl="2"/>
            <a:r>
              <a:rPr lang="en-US" altLang="zh-CN" smtClean="0">
                <a:ea typeface="宋体" panose="02010600030101010101" pitchFamily="2" charset="-122"/>
              </a:rPr>
              <a:t>Reader sets timing and knows the expected format</a:t>
            </a:r>
          </a:p>
        </p:txBody>
      </p:sp>
      <p:pic>
        <p:nvPicPr>
          <p:cNvPr id="6451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3543300"/>
            <a:ext cx="8623300" cy="162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8" name="TextBox 8"/>
          <p:cNvSpPr txBox="1">
            <a:spLocks noChangeArrowheads="1"/>
          </p:cNvSpPr>
          <p:nvPr/>
        </p:nvSpPr>
        <p:spPr bwMode="auto">
          <a:xfrm>
            <a:off x="3562350" y="5343525"/>
            <a:ext cx="1812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800"/>
              </a:spcBef>
              <a:buClr>
                <a:srgbClr val="0000FF"/>
              </a:buCl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solidFill>
                  <a:srgbClr val="FF2BD8"/>
                </a:solidFill>
                <a:ea typeface="宋体" panose="02010600030101010101" pitchFamily="2" charset="-122"/>
              </a:rPr>
              <a:t>Query message</a:t>
            </a:r>
          </a:p>
        </p:txBody>
      </p:sp>
    </p:spTree>
    <p:extLst>
      <p:ext uri="{BB962C8B-B14F-4D97-AF65-F5344CB8AC3E}">
        <p14:creationId xmlns:p14="http://schemas.microsoft.com/office/powerpoint/2010/main" val="235017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0" y="676275"/>
            <a:ext cx="9144000" cy="1143000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Medium Access Control Sublayer</a:t>
            </a:r>
            <a:br>
              <a:rPr lang="en-US" altLang="zh-CN" smtClean="0">
                <a:ea typeface="宋体" panose="02010600030101010101" pitchFamily="2" charset="-122"/>
              </a:rPr>
            </a:br>
            <a:r>
              <a:rPr lang="en-US" altLang="zh-CN" sz="2400" smtClean="0">
                <a:solidFill>
                  <a:srgbClr val="7F7F7F"/>
                </a:solidFill>
                <a:ea typeface="宋体" panose="02010600030101010101" pitchFamily="2" charset="-122"/>
              </a:rPr>
              <a:t>Chapter 4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5123" name="Footer Placeholder 8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800"/>
              </a:spcBef>
              <a:buClr>
                <a:srgbClr val="0000FF"/>
              </a:buCl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800" smtClean="0"/>
              <a:t>Computer Networks, Chapter 4 Medium Access Control Sublayer</a:t>
            </a:r>
            <a:endParaRPr lang="en-US" altLang="zh-CN" sz="800"/>
          </a:p>
        </p:txBody>
      </p:sp>
      <p:sp>
        <p:nvSpPr>
          <p:cNvPr id="4099" name="Subtitle 2"/>
          <p:cNvSpPr>
            <a:spLocks noGrp="1"/>
          </p:cNvSpPr>
          <p:nvPr>
            <p:ph idx="1"/>
          </p:nvPr>
        </p:nvSpPr>
        <p:spPr>
          <a:xfrm>
            <a:off x="1257300" y="1990725"/>
            <a:ext cx="6686550" cy="4019550"/>
          </a:xfrm>
        </p:spPr>
        <p:txBody>
          <a:bodyPr/>
          <a:lstStyle/>
          <a:p>
            <a:pPr lvl="1">
              <a:defRPr/>
            </a:pPr>
            <a:r>
              <a:rPr lang="en-US" dirty="0" smtClean="0"/>
              <a:t>Channel Allocation Problem</a:t>
            </a:r>
          </a:p>
          <a:p>
            <a:pPr lvl="1">
              <a:defRPr/>
            </a:pPr>
            <a:r>
              <a:rPr lang="en-US" dirty="0" smtClean="0"/>
              <a:t>Multiple Access Protocols</a:t>
            </a:r>
          </a:p>
          <a:p>
            <a:pPr lvl="1">
              <a:defRPr/>
            </a:pPr>
            <a:r>
              <a:rPr lang="en-US" dirty="0" smtClean="0"/>
              <a:t>Ethernet</a:t>
            </a:r>
          </a:p>
          <a:p>
            <a:pPr lvl="1">
              <a:defRPr/>
            </a:pPr>
            <a:r>
              <a:rPr lang="en-US" dirty="0" smtClean="0"/>
              <a:t>Wireless LANs</a:t>
            </a:r>
          </a:p>
          <a:p>
            <a:pPr lvl="1">
              <a:defRPr/>
            </a:pPr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Broadband Wireless</a:t>
            </a:r>
          </a:p>
          <a:p>
            <a:pPr lvl="1">
              <a:defRPr/>
            </a:pPr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Bluetooth</a:t>
            </a:r>
          </a:p>
          <a:p>
            <a:pPr lvl="1">
              <a:defRPr/>
            </a:pPr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RFID</a:t>
            </a:r>
          </a:p>
          <a:p>
            <a:pPr lvl="1">
              <a:defRPr/>
            </a:pPr>
            <a:r>
              <a:rPr lang="en-US" smtClean="0"/>
              <a:t>Data </a:t>
            </a:r>
            <a:r>
              <a:rPr lang="en-US" dirty="0" smtClean="0"/>
              <a:t>Link Layer Switching</a:t>
            </a:r>
          </a:p>
        </p:txBody>
      </p:sp>
    </p:spTree>
    <p:extLst>
      <p:ext uri="{BB962C8B-B14F-4D97-AF65-F5344CB8AC3E}">
        <p14:creationId xmlns:p14="http://schemas.microsoft.com/office/powerpoint/2010/main" val="191724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Data Link Layer Switching</a:t>
            </a:r>
          </a:p>
        </p:txBody>
      </p:sp>
      <p:sp>
        <p:nvSpPr>
          <p:cNvPr id="65539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800"/>
              </a:spcBef>
              <a:buClr>
                <a:srgbClr val="0000FF"/>
              </a:buCl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800" smtClean="0"/>
              <a:t>Computer Networks, Chapter 4 Medium Access Control Sublayer</a:t>
            </a:r>
            <a:endParaRPr lang="en-US" altLang="zh-CN" sz="800"/>
          </a:p>
        </p:txBody>
      </p:sp>
      <p:sp>
        <p:nvSpPr>
          <p:cNvPr id="65540" name="Rectangle 3"/>
          <p:cNvSpPr>
            <a:spLocks noGrp="1" noChangeArrowheads="1"/>
          </p:cNvSpPr>
          <p:nvPr>
            <p:ph idx="1"/>
          </p:nvPr>
        </p:nvSpPr>
        <p:spPr>
          <a:xfrm>
            <a:off x="1381125" y="1990725"/>
            <a:ext cx="7315200" cy="4019550"/>
          </a:xfrm>
        </p:spPr>
        <p:txBody>
          <a:bodyPr/>
          <a:lstStyle/>
          <a:p>
            <a:pPr lvl="1"/>
            <a:r>
              <a:rPr lang="en-US" altLang="zh-CN" smtClean="0">
                <a:ea typeface="宋体" panose="02010600030101010101" pitchFamily="2" charset="-122"/>
              </a:rPr>
              <a:t>Uses of Bridges </a:t>
            </a:r>
            <a:r>
              <a:rPr lang="en-US" altLang="zh-CN" smtClean="0">
                <a:solidFill>
                  <a:srgbClr val="0000FF"/>
                </a:solidFill>
                <a:ea typeface="宋体" panose="02010600030101010101" pitchFamily="2" charset="-122"/>
              </a:rPr>
              <a:t>»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Learning Bridges </a:t>
            </a:r>
            <a:r>
              <a:rPr lang="en-US" altLang="zh-CN" smtClean="0">
                <a:solidFill>
                  <a:srgbClr val="0000FF"/>
                </a:solidFill>
                <a:ea typeface="宋体" panose="02010600030101010101" pitchFamily="2" charset="-122"/>
              </a:rPr>
              <a:t>»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Spanning Tree </a:t>
            </a:r>
            <a:r>
              <a:rPr lang="en-US" altLang="zh-CN" smtClean="0">
                <a:solidFill>
                  <a:srgbClr val="0000FF"/>
                </a:solidFill>
                <a:ea typeface="宋体" panose="02010600030101010101" pitchFamily="2" charset="-122"/>
              </a:rPr>
              <a:t>»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Repeaters, hubs, bridges, .., routers, gateways </a:t>
            </a:r>
            <a:r>
              <a:rPr lang="en-US" altLang="zh-CN" smtClean="0">
                <a:solidFill>
                  <a:srgbClr val="0000FF"/>
                </a:solidFill>
                <a:ea typeface="宋体" panose="02010600030101010101" pitchFamily="2" charset="-122"/>
              </a:rPr>
              <a:t>»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Virtual LANs </a:t>
            </a:r>
            <a:r>
              <a:rPr lang="en-US" altLang="zh-CN" smtClean="0">
                <a:solidFill>
                  <a:srgbClr val="0000FF"/>
                </a:solidFill>
                <a:ea typeface="宋体" panose="02010600030101010101" pitchFamily="2" charset="-122"/>
              </a:rPr>
              <a:t>»</a:t>
            </a:r>
            <a:endParaRPr lang="en-US" altLang="zh-CN" smtClean="0">
              <a:ea typeface="宋体" panose="02010600030101010101" pitchFamily="2" charset="-122"/>
            </a:endParaRPr>
          </a:p>
          <a:p>
            <a:endParaRPr lang="en-US" altLang="zh-CN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213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Uses of Bridges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Common setup is a building with centralized wiring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Bridges (switches) are placed in or near wiring closets</a:t>
            </a:r>
          </a:p>
        </p:txBody>
      </p:sp>
      <p:pic>
        <p:nvPicPr>
          <p:cNvPr id="6656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" y="2057400"/>
            <a:ext cx="740092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308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Learning Bridges (1)</a:t>
            </a:r>
          </a:p>
        </p:txBody>
      </p:sp>
      <p:sp>
        <p:nvSpPr>
          <p:cNvPr id="67587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800"/>
              </a:spcBef>
              <a:buClr>
                <a:srgbClr val="0000FF"/>
              </a:buCl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800" smtClean="0"/>
              <a:t>Computer Networks, Chapter 4 Medium Access Control Sublayer</a:t>
            </a:r>
            <a:endParaRPr lang="en-US" altLang="zh-CN" sz="800"/>
          </a:p>
        </p:txBody>
      </p:sp>
      <p:sp>
        <p:nvSpPr>
          <p:cNvPr id="67588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611313"/>
            <a:ext cx="7789863" cy="4598987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A bridge operates as a switched LAN (not a hub)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Computers, bridges, and hubs connect to its ports </a:t>
            </a:r>
          </a:p>
        </p:txBody>
      </p:sp>
      <p:pic>
        <p:nvPicPr>
          <p:cNvPr id="6758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" r="4059"/>
          <a:stretch>
            <a:fillRect/>
          </a:stretch>
        </p:blipFill>
        <p:spPr bwMode="auto">
          <a:xfrm>
            <a:off x="1828800" y="2847975"/>
            <a:ext cx="5495925" cy="282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875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Learning Bridges (2)</a:t>
            </a:r>
          </a:p>
        </p:txBody>
      </p:sp>
      <p:sp>
        <p:nvSpPr>
          <p:cNvPr id="68611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800"/>
              </a:spcBef>
              <a:buClr>
                <a:srgbClr val="0000FF"/>
              </a:buCl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800" smtClean="0"/>
              <a:t>Computer Networks, Chapter 4 Medium Access Control Sublayer</a:t>
            </a:r>
            <a:endParaRPr lang="en-US" altLang="zh-CN" sz="800"/>
          </a:p>
        </p:txBody>
      </p:sp>
      <p:sp>
        <p:nvSpPr>
          <p:cNvPr id="68612" name="Content Placeholder 2"/>
          <p:cNvSpPr>
            <a:spLocks noGrp="1"/>
          </p:cNvSpPr>
          <p:nvPr>
            <p:ph idx="1"/>
          </p:nvPr>
        </p:nvSpPr>
        <p:spPr>
          <a:xfrm>
            <a:off x="914400" y="1611313"/>
            <a:ext cx="7789863" cy="4598987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Backward learning algorithm picks the output port: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Associates source address on frame with input port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Frame with destination address sent to learned port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Unlearned destinations are sent to all other ports</a:t>
            </a:r>
          </a:p>
          <a:p>
            <a:pPr lvl="1"/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Needs no configuration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Forget unused addresses to allow changes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Bandwidth efficient for two-way traffic</a:t>
            </a:r>
          </a:p>
          <a:p>
            <a:endParaRPr lang="en-US" altLang="zh-CN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677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annenbaum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Tannenbaum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annenbaum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annenbaum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22110</TotalTime>
  <Words>4909</Words>
  <Application>Microsoft Office PowerPoint</Application>
  <PresentationFormat>全屏显示(4:3)</PresentationFormat>
  <Paragraphs>692</Paragraphs>
  <Slides>108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108</vt:i4>
      </vt:variant>
    </vt:vector>
  </HeadingPairs>
  <TitlesOfParts>
    <vt:vector size="118" baseType="lpstr">
      <vt:lpstr>Baby Kruffy</vt:lpstr>
      <vt:lpstr>宋体</vt:lpstr>
      <vt:lpstr>Arial</vt:lpstr>
      <vt:lpstr>Calibri</vt:lpstr>
      <vt:lpstr>Cambria Math</vt:lpstr>
      <vt:lpstr>Courier New</vt:lpstr>
      <vt:lpstr>Symbol</vt:lpstr>
      <vt:lpstr>Times New Roman</vt:lpstr>
      <vt:lpstr>Wingdings</vt:lpstr>
      <vt:lpstr>Tannenbaum</vt:lpstr>
      <vt:lpstr>Medium Access Control Sublayer Chapter 4</vt:lpstr>
      <vt:lpstr>The MAC Sublayer</vt:lpstr>
      <vt:lpstr>Multiple Access Problem</vt:lpstr>
      <vt:lpstr>Channel Allocation Problem (1)</vt:lpstr>
      <vt:lpstr>Channel Allocation Problem (2)</vt:lpstr>
      <vt:lpstr>Medium Access Control Sublayer Chapter 4</vt:lpstr>
      <vt:lpstr>Multiple Access Protocols</vt:lpstr>
      <vt:lpstr>ALOHA Network</vt:lpstr>
      <vt:lpstr>Pure ALOHA</vt:lpstr>
      <vt:lpstr>Vulnerable Period</vt:lpstr>
      <vt:lpstr>Example</vt:lpstr>
      <vt:lpstr>Channel Utilization (1)</vt:lpstr>
      <vt:lpstr>Channel Utilization (2)</vt:lpstr>
      <vt:lpstr>Slotted ALOHA</vt:lpstr>
      <vt:lpstr>Example</vt:lpstr>
      <vt:lpstr>Solution</vt:lpstr>
      <vt:lpstr>Multiple Access Protocols</vt:lpstr>
      <vt:lpstr>CSMA (1)</vt:lpstr>
      <vt:lpstr>Behavior of three persistence methods</vt:lpstr>
      <vt:lpstr>Flow diagram for three persistence methods</vt:lpstr>
      <vt:lpstr>Performance of CSMA</vt:lpstr>
      <vt:lpstr>CSMA with Collision Detection</vt:lpstr>
      <vt:lpstr>Collision of the first bit in CSMA/CD</vt:lpstr>
      <vt:lpstr>Collision and abortion in CSMA/CD</vt:lpstr>
      <vt:lpstr>Flow diagram for CSMA/CD</vt:lpstr>
      <vt:lpstr>Example</vt:lpstr>
      <vt:lpstr>Multiple Access Protocols</vt:lpstr>
      <vt:lpstr>Collision-Free (1) – Bitmap</vt:lpstr>
      <vt:lpstr>Collision-Free (2) – Token Ring</vt:lpstr>
      <vt:lpstr>Collision-Free (3) – Countdown</vt:lpstr>
      <vt:lpstr>Multiple Access Protocols</vt:lpstr>
      <vt:lpstr>Limited-Contention Protocols (1)</vt:lpstr>
      <vt:lpstr>Limited Contention (2) –Adaptive Tree Walk</vt:lpstr>
      <vt:lpstr>Multiple Access Protocols</vt:lpstr>
      <vt:lpstr>Wireless LAN Protocols</vt:lpstr>
      <vt:lpstr>Hidden terminals</vt:lpstr>
      <vt:lpstr>Exposed terminals</vt:lpstr>
      <vt:lpstr>Multiple Access with Collision Avoidance </vt:lpstr>
      <vt:lpstr>Medium Access Control Sublayer Chapter 4</vt:lpstr>
      <vt:lpstr>Ethernet</vt:lpstr>
      <vt:lpstr>Ethernet</vt:lpstr>
      <vt:lpstr>Classic Ethernet – Physical Layer</vt:lpstr>
      <vt:lpstr>Classic Ethernet – Implementation</vt:lpstr>
      <vt:lpstr>Classic Ethernet – 10Base5 and 10Base2</vt:lpstr>
      <vt:lpstr>Classic Ethernet – 10BaseT and 10BaseF</vt:lpstr>
      <vt:lpstr>Classic Ethernet – MAC and Frame</vt:lpstr>
      <vt:lpstr>Classic Ethernet – CSMA/CD</vt:lpstr>
      <vt:lpstr>Classic Ethernet – CSMA/CD with BEB</vt:lpstr>
      <vt:lpstr>Classic Ethernet – Addressing</vt:lpstr>
      <vt:lpstr>Classic Ethernet – unicast and multicast address</vt:lpstr>
      <vt:lpstr>Example</vt:lpstr>
      <vt:lpstr>Classic Ethernet – Performance</vt:lpstr>
      <vt:lpstr>Classic Ethernet – Bandwidth sharing</vt:lpstr>
      <vt:lpstr>Collision domains</vt:lpstr>
      <vt:lpstr>Full-duplex Switched Ethernet</vt:lpstr>
      <vt:lpstr>Switched/Fast Ethernet (1)</vt:lpstr>
      <vt:lpstr>Switched/Fast Ethernet (2)</vt:lpstr>
      <vt:lpstr>Switched/Fast Ethernet (3)</vt:lpstr>
      <vt:lpstr>Encoding for fast Ethernet</vt:lpstr>
      <vt:lpstr>Gigabit / 10 Gigabit Ethernet</vt:lpstr>
      <vt:lpstr>Gigabit / 10 Gigabit Ethernet – operation mode</vt:lpstr>
      <vt:lpstr>Gigabit / 10 Gigabit Ethernet – network radius</vt:lpstr>
      <vt:lpstr>Gigabit / 10 Gigabit Ethernet – implementation</vt:lpstr>
      <vt:lpstr>Encoding in Gigabit Ethernet</vt:lpstr>
      <vt:lpstr>Medium Access Control Sublayer Chapter 4</vt:lpstr>
      <vt:lpstr>Wireless LANs</vt:lpstr>
      <vt:lpstr>802.11 Architecture/Protocol Stack (1)</vt:lpstr>
      <vt:lpstr>802.11 Architecture/Protocol Stack (2)</vt:lpstr>
      <vt:lpstr>Basic Service Set &amp; Extended Service Set</vt:lpstr>
      <vt:lpstr>802.11 physical layer</vt:lpstr>
      <vt:lpstr>Flow Diagram for CSMA/CA</vt:lpstr>
      <vt:lpstr>802.11 MAC (1)</vt:lpstr>
      <vt:lpstr>802.11 MAC (2)</vt:lpstr>
      <vt:lpstr>802.11 MAC (3)</vt:lpstr>
      <vt:lpstr>802.11 Frames</vt:lpstr>
      <vt:lpstr>Subfields in Frame Control field</vt:lpstr>
      <vt:lpstr>Addressing Mechanism</vt:lpstr>
      <vt:lpstr>Medium Access Control Sublayer Chapter 4</vt:lpstr>
      <vt:lpstr>Broadband Wireless</vt:lpstr>
      <vt:lpstr>802.16 Architecture/Protocol Stack (1)</vt:lpstr>
      <vt:lpstr>802.16 Architecture/Protocol Stack (2)</vt:lpstr>
      <vt:lpstr>802.16 Physical Layer</vt:lpstr>
      <vt:lpstr>802.16 MAC</vt:lpstr>
      <vt:lpstr>802.16 Frames</vt:lpstr>
      <vt:lpstr>Bluetooth</vt:lpstr>
      <vt:lpstr>Bluetooth Architecture</vt:lpstr>
      <vt:lpstr>Bluetooth Applications / Protocol Stack</vt:lpstr>
      <vt:lpstr>Bluetooth Radio / Link Layers</vt:lpstr>
      <vt:lpstr>Bluetooth Frames</vt:lpstr>
      <vt:lpstr>RFID</vt:lpstr>
      <vt:lpstr>Gen 2 Architecture</vt:lpstr>
      <vt:lpstr>Gen 2 Physical Layer</vt:lpstr>
      <vt:lpstr>Gen 2 Tag Identification Layer</vt:lpstr>
      <vt:lpstr>Gen 2 Frames</vt:lpstr>
      <vt:lpstr>Medium Access Control Sublayer Chapter 4</vt:lpstr>
      <vt:lpstr>Data Link Layer Switching</vt:lpstr>
      <vt:lpstr>Uses of Bridges</vt:lpstr>
      <vt:lpstr>Learning Bridges (1)</vt:lpstr>
      <vt:lpstr>Learning Bridges (2)</vt:lpstr>
      <vt:lpstr>Learning Bridges (3)</vt:lpstr>
      <vt:lpstr>Spanning Tree (1) – Problem </vt:lpstr>
      <vt:lpstr>Spanning Tree (2) – Algorithm</vt:lpstr>
      <vt:lpstr>Spanning Tree (3) – Example </vt:lpstr>
      <vt:lpstr>Repeaters, Hubs, Bridges, Switches, Routers, &amp; Gateways</vt:lpstr>
      <vt:lpstr>Virtual LANs (1)</vt:lpstr>
      <vt:lpstr>Virtual LANs (2) – IEEE 802.1Q</vt:lpstr>
      <vt:lpstr>Virtual LANs (3) – IEEE 802.1Q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Steve_2</dc:creator>
  <cp:lastModifiedBy>Yue Zhang</cp:lastModifiedBy>
  <cp:revision>616</cp:revision>
  <cp:lastPrinted>2017-10-31T07:42:26Z</cp:lastPrinted>
  <dcterms:created xsi:type="dcterms:W3CDTF">2010-05-03T15:18:06Z</dcterms:created>
  <dcterms:modified xsi:type="dcterms:W3CDTF">2019-01-08T05:55:21Z</dcterms:modified>
</cp:coreProperties>
</file>